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72" r:id="rId4"/>
    <p:sldId id="274" r:id="rId5"/>
    <p:sldId id="290" r:id="rId6"/>
    <p:sldId id="280" r:id="rId7"/>
    <p:sldId id="269" r:id="rId8"/>
    <p:sldId id="291" r:id="rId9"/>
    <p:sldId id="27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FF"/>
    <a:srgbClr val="66CCFF"/>
    <a:srgbClr val="33CCFF"/>
    <a:srgbClr val="3399FF"/>
    <a:srgbClr val="FFDB43"/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42" autoAdjust="0"/>
    <p:restoredTop sz="85763" autoAdjust="0"/>
  </p:normalViewPr>
  <p:slideViewPr>
    <p:cSldViewPr>
      <p:cViewPr varScale="1">
        <p:scale>
          <a:sx n="84" d="100"/>
          <a:sy n="84" d="100"/>
        </p:scale>
        <p:origin x="-6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3593A-3017-604F-8FA7-2118512C9F4F}" type="datetimeFigureOut">
              <a:rPr lang="en-US" smtClean="0"/>
              <a:t>20160901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F1814-EFE8-C144-A3B1-1AD2FA4F7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925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b="0"/>
            </a:lvl1pPr>
          </a:lstStyle>
          <a:p>
            <a:pPr>
              <a:defRPr/>
            </a:pPr>
            <a:fld id="{8DFBBDAB-9180-4842-B04E-7B9BDD2FC5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7785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FBBDAB-9180-4842-B04E-7B9BDD2FC557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FBBDAB-9180-4842-B04E-7B9BDD2FC55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27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FBBDAB-9180-4842-B04E-7B9BDD2FC55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07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FBBDAB-9180-4842-B04E-7B9BDD2FC55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960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405814-F868-4F3A-B857-93695D348D1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60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3175" y="1658937"/>
            <a:ext cx="9144000" cy="2303463"/>
          </a:xfrm>
          <a:prstGeom prst="rect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3175" y="1312862"/>
            <a:ext cx="9144000" cy="346075"/>
          </a:xfrm>
          <a:prstGeom prst="rect">
            <a:avLst/>
          </a:prstGeom>
          <a:solidFill>
            <a:srgbClr val="FFDB43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3175" y="3386137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576263" y="2811462"/>
            <a:ext cx="576262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0" name="Rectangle 19"/>
          <p:cNvSpPr>
            <a:spLocks noChangeArrowheads="1"/>
          </p:cNvSpPr>
          <p:nvPr userDrawn="1"/>
        </p:nvSpPr>
        <p:spPr bwMode="auto">
          <a:xfrm>
            <a:off x="1152525" y="2236787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577850" y="2236787"/>
            <a:ext cx="576263" cy="5762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2" name="Rectangle 21"/>
          <p:cNvSpPr>
            <a:spLocks noChangeArrowheads="1"/>
          </p:cNvSpPr>
          <p:nvPr userDrawn="1"/>
        </p:nvSpPr>
        <p:spPr bwMode="auto">
          <a:xfrm>
            <a:off x="0" y="2811462"/>
            <a:ext cx="576263" cy="5762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3" name="Rectangle 22"/>
          <p:cNvSpPr>
            <a:spLocks noChangeArrowheads="1"/>
          </p:cNvSpPr>
          <p:nvPr userDrawn="1"/>
        </p:nvSpPr>
        <p:spPr bwMode="auto">
          <a:xfrm>
            <a:off x="3175" y="2236787"/>
            <a:ext cx="576263" cy="576263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4" name="Rectangle 23"/>
          <p:cNvSpPr>
            <a:spLocks noChangeArrowheads="1"/>
          </p:cNvSpPr>
          <p:nvPr userDrawn="1"/>
        </p:nvSpPr>
        <p:spPr bwMode="auto">
          <a:xfrm>
            <a:off x="3175" y="1662112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5" name="Rectangle 24"/>
          <p:cNvSpPr>
            <a:spLocks noChangeArrowheads="1"/>
          </p:cNvSpPr>
          <p:nvPr userDrawn="1"/>
        </p:nvSpPr>
        <p:spPr bwMode="auto">
          <a:xfrm>
            <a:off x="579438" y="1660525"/>
            <a:ext cx="576262" cy="576262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6" name="Rectangle 25"/>
          <p:cNvSpPr>
            <a:spLocks noChangeArrowheads="1"/>
          </p:cNvSpPr>
          <p:nvPr userDrawn="1"/>
        </p:nvSpPr>
        <p:spPr bwMode="auto">
          <a:xfrm>
            <a:off x="1154113" y="1662112"/>
            <a:ext cx="576262" cy="5762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1730375" y="1662112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75" y="3386137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6263" y="2811462"/>
            <a:ext cx="576262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52525" y="2236787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7850" y="2236787"/>
            <a:ext cx="576263" cy="5762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811462"/>
            <a:ext cx="576263" cy="5762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75" y="2236787"/>
            <a:ext cx="576263" cy="576263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75" y="1662112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79438" y="1660525"/>
            <a:ext cx="576262" cy="576262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54113" y="1662112"/>
            <a:ext cx="576262" cy="5762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30375" y="1662112"/>
            <a:ext cx="576263" cy="5762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pic>
        <p:nvPicPr>
          <p:cNvPr id="15" name="Picture 16" descr="SYSENSE_full_HORZ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753806"/>
            <a:ext cx="1905000" cy="723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4956" y="304800"/>
            <a:ext cx="8478044" cy="838200"/>
          </a:xfrm>
        </p:spPr>
        <p:txBody>
          <a:bodyPr/>
          <a:lstStyle>
            <a:lvl1pPr algn="ctr">
              <a:defRPr sz="4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70175" y="1785937"/>
            <a:ext cx="5791200" cy="2057400"/>
          </a:xfrm>
        </p:spPr>
        <p:txBody>
          <a:bodyPr anchor="ctr"/>
          <a:lstStyle>
            <a:lvl1pPr marL="0" indent="0">
              <a:buFontTx/>
              <a:buNone/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2" t="31429" r="31162" b="60978"/>
          <a:stretch/>
        </p:blipFill>
        <p:spPr>
          <a:xfrm>
            <a:off x="4736495" y="5890719"/>
            <a:ext cx="361655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1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4313" y="49213"/>
            <a:ext cx="2122487" cy="6046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675" y="49213"/>
            <a:ext cx="6218238" cy="6046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6DCF8-AE20-4C8F-977A-484BF70D07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407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" y="49334"/>
            <a:ext cx="8264525" cy="8826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 marL="747713" indent="-176213"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latin typeface="+mn-lt"/>
              </a:defRPr>
            </a:lvl1pPr>
          </a:lstStyle>
          <a:p>
            <a:pPr>
              <a:defRPr/>
            </a:pPr>
            <a:r>
              <a:rPr lang="en-US" altLang="en-US" dirty="0" smtClean="0"/>
              <a:t>Proprietary Information</a:t>
            </a:r>
            <a:endParaRPr lang="en-US" alt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05400" y="6245225"/>
            <a:ext cx="1219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200" b="0" smtClean="0"/>
            </a:lvl1pPr>
          </a:lstStyle>
          <a:p>
            <a:pPr algn="r"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245225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200" b="0"/>
            </a:lvl1pPr>
          </a:lstStyle>
          <a:p>
            <a:pPr>
              <a:defRPr/>
            </a:pPr>
            <a:fld id="{57B8FB61-EC27-4AD1-8622-641683E1999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741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7938"/>
            <a:ext cx="4038600" cy="4818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7938"/>
            <a:ext cx="4038600" cy="4818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AF19B-D8A5-4595-A459-97963AEBC7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900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1"/>
            <a:ext cx="4040188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1"/>
            <a:ext cx="4041775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3675" y="49213"/>
            <a:ext cx="8264525" cy="882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EF03E-9855-49DE-AE76-23C01899D9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86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665F-1345-4FD6-9080-C544E086A6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01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0FE6-54DF-4B5D-B860-DECDF56ADF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96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1FD99-A39E-4DF9-80D7-1726CD5EBD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063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22C7-03A0-46F6-A442-A3F99599A1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841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Proprietary Information</a:t>
            </a:r>
            <a:endParaRPr lang="en-US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0DED-06B7-4DF2-9260-EBB2045FD0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97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931863"/>
          </a:xfrm>
          <a:prstGeom prst="rect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z="1800" b="0" smtClean="0"/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3675" y="49213"/>
            <a:ext cx="82645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931863"/>
            <a:ext cx="9144000" cy="192087"/>
          </a:xfrm>
          <a:prstGeom prst="rect">
            <a:avLst/>
          </a:prstGeom>
          <a:solidFill>
            <a:srgbClr val="FFDB4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800" b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7938"/>
            <a:ext cx="8229600" cy="481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latin typeface="+mn-lt"/>
              </a:defRPr>
            </a:lvl1pPr>
          </a:lstStyle>
          <a:p>
            <a:pPr>
              <a:defRPr/>
            </a:pPr>
            <a:r>
              <a:rPr lang="en-US" altLang="en-US" dirty="0" smtClean="0"/>
              <a:t>Proprietary Information</a:t>
            </a:r>
            <a:endParaRPr lang="en-US" altLang="en-US" dirty="0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05400" y="6245225"/>
            <a:ext cx="1219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200" b="0" smtClean="0"/>
            </a:lvl1pPr>
          </a:lstStyle>
          <a:p>
            <a:pPr algn="r">
              <a:defRPr/>
            </a:pPr>
            <a:r>
              <a:rPr lang="en-US" altLang="en-US" smtClean="0"/>
              <a:t>2016 Jul 25</a:t>
            </a:r>
            <a:endParaRPr lang="en-US" altLang="en-US" dirty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245225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200" b="0"/>
            </a:lvl1pPr>
          </a:lstStyle>
          <a:p>
            <a:pPr>
              <a:defRPr/>
            </a:pPr>
            <a:fld id="{57B8FB61-EC27-4AD1-8622-641683E1999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11" descr="Z:\SySense\Templates\Logo\horizontal_with_text.pn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6257925"/>
            <a:ext cx="1204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2" t="31429" r="31162" b="60978"/>
          <a:stretch/>
        </p:blipFill>
        <p:spPr>
          <a:xfrm>
            <a:off x="1627573" y="6336696"/>
            <a:ext cx="2411027" cy="3047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87338" indent="-287338" algn="l" rtl="0" eaLnBrk="0" fontAlgn="base" hangingPunct="0">
        <a:spcBef>
          <a:spcPts val="1200"/>
        </a:spcBef>
        <a:spcAft>
          <a:spcPct val="0"/>
        </a:spcAft>
        <a:buClr>
          <a:srgbClr val="3366FF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68275" algn="l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Font typeface="Arial" charset="0"/>
        <a:buChar char="-"/>
        <a:defRPr sz="2400">
          <a:solidFill>
            <a:schemeClr val="tx1"/>
          </a:solidFill>
          <a:latin typeface="+mn-lt"/>
        </a:defRPr>
      </a:lvl2pPr>
      <a:lvl3pPr marL="685800" indent="-114300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917575" indent="-109538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Wingdings" pitchFamily="2" charset="2"/>
        <a:buChar char="ú"/>
        <a:defRPr>
          <a:solidFill>
            <a:schemeClr val="tx1"/>
          </a:solidFill>
          <a:latin typeface="+mn-lt"/>
        </a:defRPr>
      </a:lvl4pPr>
      <a:lvl5pPr marL="1141413" indent="-109538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Wingdings 2" pitchFamily="18" charset="2"/>
        <a:buChar char="¶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dirty="0" err="1" smtClean="0"/>
              <a:t>SEReNa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1752600"/>
            <a:ext cx="6473826" cy="2057400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Software Engine for Relative Navigation</a:t>
            </a:r>
          </a:p>
          <a:p>
            <a:pPr>
              <a:lnSpc>
                <a:spcPct val="125000"/>
              </a:lnSpc>
              <a:spcBef>
                <a:spcPts val="1800"/>
              </a:spcBef>
            </a:pPr>
            <a:r>
              <a:rPr lang="en-US" altLang="en-US" sz="2400" dirty="0" smtClean="0"/>
              <a:t>A Low-cost, High-precision Solution</a:t>
            </a:r>
            <a:br>
              <a:rPr lang="en-US" altLang="en-US" sz="2400" dirty="0" smtClean="0"/>
            </a:br>
            <a:r>
              <a:rPr lang="en-US" altLang="en-US" sz="2400" dirty="0" smtClean="0"/>
              <a:t>for Autonomous Vehicles</a:t>
            </a:r>
            <a:endParaRPr lang="en-US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3400" y="3962400"/>
            <a:ext cx="80772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1800" b="0" dirty="0" smtClean="0"/>
              <a:t>Sung Moon Kang, PhD</a:t>
            </a:r>
          </a:p>
          <a:p>
            <a:pPr algn="ctr">
              <a:lnSpc>
                <a:spcPct val="125000"/>
              </a:lnSpc>
            </a:pPr>
            <a:r>
              <a:rPr lang="en-US" sz="1800" b="0" dirty="0" err="1" smtClean="0"/>
              <a:t>kangs@sysense.com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2016 September 7</a:t>
            </a:r>
          </a:p>
          <a:p>
            <a:pPr algn="ctr">
              <a:lnSpc>
                <a:spcPct val="200000"/>
              </a:lnSpc>
            </a:pPr>
            <a:r>
              <a:rPr lang="en-US" sz="1800" b="0" dirty="0" smtClean="0"/>
              <a:t>UAS Cluster Initiative Tech Forum</a:t>
            </a:r>
            <a:endParaRPr lang="en-US" sz="1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Navigation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SEReNa</a:t>
            </a:r>
            <a:r>
              <a:rPr lang="en-US" dirty="0" smtClean="0"/>
              <a:t> is derived from our Formation Flight Instrumentation System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Highly precise, real-time, robust</a:t>
            </a:r>
            <a:br>
              <a:rPr lang="en-US" dirty="0" smtClean="0"/>
            </a:br>
            <a:r>
              <a:rPr lang="en-US" dirty="0" smtClean="0"/>
              <a:t>relative</a:t>
            </a:r>
            <a:r>
              <a:rPr lang="en-US" dirty="0"/>
              <a:t> </a:t>
            </a:r>
            <a:r>
              <a:rPr lang="en-US" dirty="0" smtClean="0"/>
              <a:t>navigation solution from</a:t>
            </a:r>
            <a:br>
              <a:rPr lang="en-US" dirty="0" smtClean="0"/>
            </a:br>
            <a:r>
              <a:rPr lang="en-US" dirty="0" smtClean="0"/>
              <a:t>RTK GPS solution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Flew on two NASA Dryden</a:t>
            </a:r>
            <a:br>
              <a:rPr lang="en-US" dirty="0" smtClean="0"/>
            </a:br>
            <a:r>
              <a:rPr lang="en-US" dirty="0" smtClean="0"/>
              <a:t>(now Armstrong) Flight</a:t>
            </a:r>
            <a:br>
              <a:rPr lang="en-US" dirty="0" smtClean="0"/>
            </a:br>
            <a:r>
              <a:rPr lang="en-US" dirty="0" smtClean="0"/>
              <a:t>Research Center test planes</a:t>
            </a:r>
          </a:p>
          <a:p>
            <a:pPr>
              <a:spcBef>
                <a:spcPts val="3000"/>
              </a:spcBef>
            </a:pPr>
            <a:r>
              <a:rPr lang="en-US" dirty="0" err="1" smtClean="0"/>
              <a:t>SEReNa</a:t>
            </a:r>
            <a:r>
              <a:rPr lang="en-US" dirty="0" smtClean="0"/>
              <a:t> is a hardware-</a:t>
            </a:r>
            <a:br>
              <a:rPr lang="en-US" dirty="0" smtClean="0"/>
            </a:br>
            <a:r>
              <a:rPr lang="en-US" dirty="0" smtClean="0"/>
              <a:t>agnostic software solution</a:t>
            </a:r>
          </a:p>
          <a:p>
            <a:pPr lvl="1"/>
            <a:r>
              <a:rPr lang="en-US" dirty="0" smtClean="0"/>
              <a:t>Enables RTK GPS on</a:t>
            </a:r>
            <a:br>
              <a:rPr lang="en-US" dirty="0" smtClean="0"/>
            </a:br>
            <a:r>
              <a:rPr lang="en-US" dirty="0" smtClean="0"/>
              <a:t>small </a:t>
            </a:r>
            <a:r>
              <a:rPr lang="en-US" dirty="0" err="1" smtClean="0"/>
              <a:t>SWaP</a:t>
            </a:r>
            <a:r>
              <a:rPr lang="en-US" dirty="0" smtClean="0"/>
              <a:t> hardware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813C35-E6F5-49E1-853D-EFB933C308EC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6" name="Picture 6" descr="EC01-0328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1"/>
          <a:stretch>
            <a:fillRect/>
          </a:stretch>
        </p:blipFill>
        <p:spPr bwMode="auto">
          <a:xfrm>
            <a:off x="4872302" y="2057400"/>
            <a:ext cx="3966898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57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RTK GPS?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3C35-E6F5-49E1-853D-EFB933C308EC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06130"/>
              </p:ext>
            </p:extLst>
          </p:nvPr>
        </p:nvGraphicFramePr>
        <p:xfrm>
          <a:off x="304800" y="1224711"/>
          <a:ext cx="8534400" cy="488100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33600"/>
                <a:gridCol w="3048000"/>
                <a:gridCol w="3352800"/>
              </a:tblGrid>
              <a:tr h="3560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Technology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</a:tr>
              <a:tr h="82265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LiDAR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radar, ultrasonic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sensors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immediate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great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for collision avoidance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limited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range</a:t>
                      </a:r>
                    </a:p>
                    <a:p>
                      <a:pPr marL="225425" indent="-225425" algn="l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no sense of place in the world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57161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camera,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electro-optical sensors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fast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can give orientation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computational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ly intensive</a:t>
                      </a:r>
                    </a:p>
                    <a:p>
                      <a:pPr marL="225425" indent="-225425" algn="l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sensitive to the environment</a:t>
                      </a:r>
                    </a:p>
                    <a:p>
                      <a:pPr marL="225425" indent="-225425" algn="l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no sense of place in the world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9012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tracking</a:t>
                      </a:r>
                      <a:b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or following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doesn’t require line-of-sight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poor position accuracy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only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estimates distance</a:t>
                      </a:r>
                    </a:p>
                    <a:p>
                      <a:pPr algn="l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no sense of place in the world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65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GPS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doesn’t require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line-of-sight</a:t>
                      </a:r>
                    </a:p>
                    <a:p>
                      <a:pPr marL="225425" indent="-225425" algn="l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sense of place in the world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poor position accuracy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65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RTK GPS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5425" indent="-225425"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doesn’t require line-of-sight</a:t>
                      </a:r>
                    </a:p>
                    <a:p>
                      <a:pPr marL="225425" indent="-225425"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precision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two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GPS receivers needed</a:t>
                      </a:r>
                    </a:p>
                    <a:p>
                      <a:pPr algn="l"/>
                      <a:r>
                        <a:rPr lang="en-US" sz="1600" strike="sngStrike" baseline="0" dirty="0" smtClean="0">
                          <a:solidFill>
                            <a:srgbClr val="0000FF"/>
                          </a:solidFill>
                        </a:rPr>
                        <a:t>expensive</a:t>
                      </a:r>
                      <a:endParaRPr lang="en-US" sz="1600" strike="sngStrike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7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66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CHO_inflight_88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047509"/>
            <a:ext cx="4076134" cy="27193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85734" y="4928656"/>
            <a:ext cx="4038600" cy="86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60425" indent="-860425">
              <a:lnSpc>
                <a:spcPct val="120000"/>
              </a:lnSpc>
            </a:pPr>
            <a:r>
              <a:rPr lang="en-US" sz="1050" dirty="0" smtClean="0"/>
              <a:t>ECHO drone	Arizona State University Low-frequency Cosmology Lab</a:t>
            </a:r>
          </a:p>
          <a:p>
            <a:pPr marL="806450" indent="-806450">
              <a:lnSpc>
                <a:spcPct val="120000"/>
              </a:lnSpc>
            </a:pPr>
            <a:r>
              <a:rPr lang="en-US" sz="1050" dirty="0" smtClean="0"/>
              <a:t>2016 July 21	Embry-Riddle Aero - Prescott, AZ</a:t>
            </a:r>
          </a:p>
          <a:p>
            <a:pPr>
              <a:lnSpc>
                <a:spcPct val="120000"/>
              </a:lnSpc>
            </a:pPr>
            <a:r>
              <a:rPr lang="en-US" sz="1050" dirty="0" smtClean="0"/>
              <a:t>Flown with </a:t>
            </a:r>
            <a:r>
              <a:rPr lang="en-US" sz="1050" dirty="0" err="1" smtClean="0"/>
              <a:t>SEReNa</a:t>
            </a:r>
            <a:r>
              <a:rPr lang="en-US" sz="1050" dirty="0" smtClean="0"/>
              <a:t> capable GPS receivers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SEReNa</a:t>
            </a:r>
            <a:r>
              <a:rPr lang="en-US" dirty="0"/>
              <a:t>™ </a:t>
            </a:r>
            <a:r>
              <a:rPr lang="en-US" dirty="0" smtClean="0"/>
              <a:t>: a new RTK GPS solution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813C35-E6F5-49E1-853D-EFB933C308EC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Squeezes </a:t>
            </a:r>
            <a:r>
              <a:rPr lang="en-US" dirty="0"/>
              <a:t>the value </a:t>
            </a:r>
            <a:r>
              <a:rPr lang="en-US" dirty="0" smtClean="0"/>
              <a:t>and power of sub</a:t>
            </a:r>
            <a:r>
              <a:rPr lang="en-US" dirty="0"/>
              <a:t>-centimeter precise positioning </a:t>
            </a:r>
            <a:r>
              <a:rPr lang="en-US" dirty="0" smtClean="0"/>
              <a:t>into </a:t>
            </a:r>
            <a:r>
              <a:rPr lang="en-US" i="1" dirty="0" smtClean="0"/>
              <a:t>small</a:t>
            </a:r>
            <a:r>
              <a:rPr lang="en-US" dirty="0" smtClean="0"/>
              <a:t> </a:t>
            </a:r>
            <a:r>
              <a:rPr lang="en-US" dirty="0"/>
              <a:t>unmanned vehicles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Reliable, useful </a:t>
            </a:r>
            <a:r>
              <a:rPr lang="en-US" dirty="0"/>
              <a:t>performance </a:t>
            </a:r>
            <a:r>
              <a:rPr lang="en-US" dirty="0" smtClean="0"/>
              <a:t>with </a:t>
            </a:r>
            <a:r>
              <a:rPr lang="en-US" dirty="0">
                <a:solidFill>
                  <a:srgbClr val="0000FF"/>
                </a:solidFill>
              </a:rPr>
              <a:t>L1-</a:t>
            </a:r>
            <a:r>
              <a:rPr lang="en-US" dirty="0" smtClean="0">
                <a:solidFill>
                  <a:srgbClr val="0000FF"/>
                </a:solidFill>
              </a:rPr>
              <a:t>only</a:t>
            </a:r>
            <a:r>
              <a:rPr lang="en-US" dirty="0"/>
              <a:t> </a:t>
            </a:r>
            <a:r>
              <a:rPr lang="en-US" dirty="0" smtClean="0"/>
              <a:t>GPS hardware</a:t>
            </a:r>
            <a:endParaRPr lang="en-US" dirty="0"/>
          </a:p>
          <a:p>
            <a:pPr lvl="1">
              <a:spcBef>
                <a:spcPts val="1800"/>
              </a:spcBef>
            </a:pPr>
            <a:r>
              <a:rPr lang="en-US" dirty="0"/>
              <a:t>“Fix integers” within minutes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maintains </a:t>
            </a:r>
            <a:r>
              <a:rPr lang="en-US" dirty="0"/>
              <a:t>fix, and “re-fixes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>within </a:t>
            </a:r>
            <a:r>
              <a:rPr lang="en-US" dirty="0"/>
              <a:t>seconds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Demonstration platform using</a:t>
            </a:r>
            <a:br>
              <a:rPr lang="en-US" dirty="0" smtClean="0"/>
            </a:br>
            <a:r>
              <a:rPr lang="en-US" dirty="0" smtClean="0"/>
              <a:t>2.5 </a:t>
            </a:r>
            <a:r>
              <a:rPr lang="en-US" dirty="0"/>
              <a:t>cm patch antennae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off</a:t>
            </a:r>
            <a:r>
              <a:rPr lang="en-US" dirty="0"/>
              <a:t>-the-shell receivers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rgbClr val="0000FF"/>
                </a:solidFill>
              </a:rPr>
              <a:t>Now you can put RTK GPS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on drones</a:t>
            </a:r>
          </a:p>
        </p:txBody>
      </p:sp>
    </p:spTree>
    <p:extLst>
      <p:ext uri="{BB962C8B-B14F-4D97-AF65-F5344CB8AC3E}">
        <p14:creationId xmlns:p14="http://schemas.microsoft.com/office/powerpoint/2010/main" val="420051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143000"/>
            <a:ext cx="2209800" cy="19442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Uses of Precisely Positioned Drones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Precision mapping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Real-time 3D imaging</a:t>
            </a:r>
          </a:p>
          <a:p>
            <a:pPr lvl="1"/>
            <a:r>
              <a:rPr lang="en-US" dirty="0" smtClean="0"/>
              <a:t>Scan any structures knowing </a:t>
            </a:r>
            <a:r>
              <a:rPr lang="en-US" i="1" dirty="0" smtClean="0"/>
              <a:t>exactly </a:t>
            </a:r>
            <a:r>
              <a:rPr lang="en-US" dirty="0" smtClean="0"/>
              <a:t>where the</a:t>
            </a:r>
            <a:br>
              <a:rPr lang="en-US" dirty="0" smtClean="0"/>
            </a:br>
            <a:r>
              <a:rPr lang="en-US" dirty="0" smtClean="0"/>
              <a:t>camera is at all time; less image processing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Autonomous formation flight</a:t>
            </a:r>
          </a:p>
          <a:p>
            <a:pPr lvl="1"/>
            <a:r>
              <a:rPr lang="en-US" dirty="0" smtClean="0"/>
              <a:t>Stereoscopic vision from two drones</a:t>
            </a:r>
          </a:p>
          <a:p>
            <a:pPr lvl="1"/>
            <a:r>
              <a:rPr lang="en-US" dirty="0" smtClean="0"/>
              <a:t>Arrayed antenna</a:t>
            </a:r>
          </a:p>
          <a:p>
            <a:pPr lvl="1"/>
            <a:r>
              <a:rPr lang="en-US" dirty="0" smtClean="0"/>
              <a:t>Drag reduction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Other applications ….</a:t>
            </a:r>
          </a:p>
          <a:p>
            <a:r>
              <a:rPr lang="en-US" dirty="0" err="1" smtClean="0">
                <a:solidFill>
                  <a:srgbClr val="0000FF"/>
                </a:solidFill>
              </a:rPr>
              <a:t>SEReNa</a:t>
            </a:r>
            <a:r>
              <a:rPr lang="en-US" dirty="0" smtClean="0">
                <a:solidFill>
                  <a:srgbClr val="0000FF"/>
                </a:solidFill>
              </a:rPr>
              <a:t> makes these potential uses all </a:t>
            </a:r>
            <a:r>
              <a:rPr lang="en-US" i="1" dirty="0" smtClean="0">
                <a:solidFill>
                  <a:srgbClr val="0000FF"/>
                </a:solidFill>
              </a:rPr>
              <a:t>possible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7B8FB61-EC27-4AD1-8622-641683E19991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419600" y="3347991"/>
            <a:ext cx="4317507" cy="2138409"/>
            <a:chOff x="1066800" y="1633491"/>
            <a:chExt cx="4953000" cy="2405109"/>
          </a:xfrm>
        </p:grpSpPr>
        <p:sp>
          <p:nvSpPr>
            <p:cNvPr id="6" name="Freeform 5"/>
            <p:cNvSpPr/>
            <p:nvPr/>
          </p:nvSpPr>
          <p:spPr bwMode="auto">
            <a:xfrm>
              <a:off x="2840854" y="1633491"/>
              <a:ext cx="1597981" cy="1260629"/>
            </a:xfrm>
            <a:custGeom>
              <a:avLst/>
              <a:gdLst>
                <a:gd name="connsiteX0" fmla="*/ 0 w 1597981"/>
                <a:gd name="connsiteY0" fmla="*/ 1260629 h 1260629"/>
                <a:gd name="connsiteX1" fmla="*/ 62144 w 1597981"/>
                <a:gd name="connsiteY1" fmla="*/ 1154097 h 1260629"/>
                <a:gd name="connsiteX2" fmla="*/ 79899 w 1597981"/>
                <a:gd name="connsiteY2" fmla="*/ 1127464 h 1260629"/>
                <a:gd name="connsiteX3" fmla="*/ 124288 w 1597981"/>
                <a:gd name="connsiteY3" fmla="*/ 1029810 h 1260629"/>
                <a:gd name="connsiteX4" fmla="*/ 150921 w 1597981"/>
                <a:gd name="connsiteY4" fmla="*/ 941033 h 1260629"/>
                <a:gd name="connsiteX5" fmla="*/ 186431 w 1597981"/>
                <a:gd name="connsiteY5" fmla="*/ 852257 h 1260629"/>
                <a:gd name="connsiteX6" fmla="*/ 204187 w 1597981"/>
                <a:gd name="connsiteY6" fmla="*/ 798991 h 1260629"/>
                <a:gd name="connsiteX7" fmla="*/ 221942 w 1597981"/>
                <a:gd name="connsiteY7" fmla="*/ 772358 h 1260629"/>
                <a:gd name="connsiteX8" fmla="*/ 230820 w 1597981"/>
                <a:gd name="connsiteY8" fmla="*/ 745725 h 1260629"/>
                <a:gd name="connsiteX9" fmla="*/ 257453 w 1597981"/>
                <a:gd name="connsiteY9" fmla="*/ 674703 h 1260629"/>
                <a:gd name="connsiteX10" fmla="*/ 266330 w 1597981"/>
                <a:gd name="connsiteY10" fmla="*/ 639192 h 1260629"/>
                <a:gd name="connsiteX11" fmla="*/ 310719 w 1597981"/>
                <a:gd name="connsiteY11" fmla="*/ 594804 h 1260629"/>
                <a:gd name="connsiteX12" fmla="*/ 363985 w 1597981"/>
                <a:gd name="connsiteY12" fmla="*/ 577049 h 1260629"/>
                <a:gd name="connsiteX13" fmla="*/ 461639 w 1597981"/>
                <a:gd name="connsiteY13" fmla="*/ 585926 h 1260629"/>
                <a:gd name="connsiteX14" fmla="*/ 488272 w 1597981"/>
                <a:gd name="connsiteY14" fmla="*/ 594804 h 1260629"/>
                <a:gd name="connsiteX15" fmla="*/ 532661 w 1597981"/>
                <a:gd name="connsiteY15" fmla="*/ 639192 h 1260629"/>
                <a:gd name="connsiteX16" fmla="*/ 550416 w 1597981"/>
                <a:gd name="connsiteY16" fmla="*/ 656948 h 1260629"/>
                <a:gd name="connsiteX17" fmla="*/ 594804 w 1597981"/>
                <a:gd name="connsiteY17" fmla="*/ 692459 h 1260629"/>
                <a:gd name="connsiteX18" fmla="*/ 612560 w 1597981"/>
                <a:gd name="connsiteY18" fmla="*/ 727969 h 1260629"/>
                <a:gd name="connsiteX19" fmla="*/ 630315 w 1597981"/>
                <a:gd name="connsiteY19" fmla="*/ 745725 h 1260629"/>
                <a:gd name="connsiteX20" fmla="*/ 665826 w 1597981"/>
                <a:gd name="connsiteY20" fmla="*/ 790113 h 1260629"/>
                <a:gd name="connsiteX21" fmla="*/ 719092 w 1597981"/>
                <a:gd name="connsiteY21" fmla="*/ 781235 h 1260629"/>
                <a:gd name="connsiteX22" fmla="*/ 736847 w 1597981"/>
                <a:gd name="connsiteY22" fmla="*/ 745725 h 1260629"/>
                <a:gd name="connsiteX23" fmla="*/ 754602 w 1597981"/>
                <a:gd name="connsiteY23" fmla="*/ 719092 h 1260629"/>
                <a:gd name="connsiteX24" fmla="*/ 772358 w 1597981"/>
                <a:gd name="connsiteY24" fmla="*/ 665826 h 1260629"/>
                <a:gd name="connsiteX25" fmla="*/ 781235 w 1597981"/>
                <a:gd name="connsiteY25" fmla="*/ 639192 h 1260629"/>
                <a:gd name="connsiteX26" fmla="*/ 807868 w 1597981"/>
                <a:gd name="connsiteY26" fmla="*/ 488272 h 1260629"/>
                <a:gd name="connsiteX27" fmla="*/ 816746 w 1597981"/>
                <a:gd name="connsiteY27" fmla="*/ 443884 h 1260629"/>
                <a:gd name="connsiteX28" fmla="*/ 834501 w 1597981"/>
                <a:gd name="connsiteY28" fmla="*/ 310719 h 1260629"/>
                <a:gd name="connsiteX29" fmla="*/ 861134 w 1597981"/>
                <a:gd name="connsiteY29" fmla="*/ 248575 h 1260629"/>
                <a:gd name="connsiteX30" fmla="*/ 887767 w 1597981"/>
                <a:gd name="connsiteY30" fmla="*/ 168676 h 1260629"/>
                <a:gd name="connsiteX31" fmla="*/ 896645 w 1597981"/>
                <a:gd name="connsiteY31" fmla="*/ 142043 h 1260629"/>
                <a:gd name="connsiteX32" fmla="*/ 932156 w 1597981"/>
                <a:gd name="connsiteY32" fmla="*/ 62144 h 1260629"/>
                <a:gd name="connsiteX33" fmla="*/ 958789 w 1597981"/>
                <a:gd name="connsiteY33" fmla="*/ 44389 h 1260629"/>
                <a:gd name="connsiteX34" fmla="*/ 1029810 w 1597981"/>
                <a:gd name="connsiteY34" fmla="*/ 8878 h 1260629"/>
                <a:gd name="connsiteX35" fmla="*/ 1056443 w 1597981"/>
                <a:gd name="connsiteY35" fmla="*/ 0 h 1260629"/>
                <a:gd name="connsiteX36" fmla="*/ 1109709 w 1597981"/>
                <a:gd name="connsiteY36" fmla="*/ 8878 h 1260629"/>
                <a:gd name="connsiteX37" fmla="*/ 1154097 w 1597981"/>
                <a:gd name="connsiteY37" fmla="*/ 44389 h 1260629"/>
                <a:gd name="connsiteX38" fmla="*/ 1180730 w 1597981"/>
                <a:gd name="connsiteY38" fmla="*/ 62144 h 1260629"/>
                <a:gd name="connsiteX39" fmla="*/ 1242874 w 1597981"/>
                <a:gd name="connsiteY39" fmla="*/ 133165 h 1260629"/>
                <a:gd name="connsiteX40" fmla="*/ 1260629 w 1597981"/>
                <a:gd name="connsiteY40" fmla="*/ 150921 h 1260629"/>
                <a:gd name="connsiteX41" fmla="*/ 1296140 w 1597981"/>
                <a:gd name="connsiteY41" fmla="*/ 204187 h 1260629"/>
                <a:gd name="connsiteX42" fmla="*/ 1322773 w 1597981"/>
                <a:gd name="connsiteY42" fmla="*/ 239697 h 1260629"/>
                <a:gd name="connsiteX43" fmla="*/ 1340529 w 1597981"/>
                <a:gd name="connsiteY43" fmla="*/ 266330 h 1260629"/>
                <a:gd name="connsiteX44" fmla="*/ 1358284 w 1597981"/>
                <a:gd name="connsiteY44" fmla="*/ 284086 h 1260629"/>
                <a:gd name="connsiteX45" fmla="*/ 1384917 w 1597981"/>
                <a:gd name="connsiteY45" fmla="*/ 346229 h 1260629"/>
                <a:gd name="connsiteX46" fmla="*/ 1402672 w 1597981"/>
                <a:gd name="connsiteY46" fmla="*/ 372862 h 1260629"/>
                <a:gd name="connsiteX47" fmla="*/ 1411550 w 1597981"/>
                <a:gd name="connsiteY47" fmla="*/ 417251 h 1260629"/>
                <a:gd name="connsiteX48" fmla="*/ 1429305 w 1597981"/>
                <a:gd name="connsiteY48" fmla="*/ 470517 h 1260629"/>
                <a:gd name="connsiteX49" fmla="*/ 1438183 w 1597981"/>
                <a:gd name="connsiteY49" fmla="*/ 541538 h 1260629"/>
                <a:gd name="connsiteX50" fmla="*/ 1455938 w 1597981"/>
                <a:gd name="connsiteY50" fmla="*/ 577049 h 1260629"/>
                <a:gd name="connsiteX51" fmla="*/ 1464816 w 1597981"/>
                <a:gd name="connsiteY51" fmla="*/ 639192 h 1260629"/>
                <a:gd name="connsiteX52" fmla="*/ 1473694 w 1597981"/>
                <a:gd name="connsiteY52" fmla="*/ 710214 h 1260629"/>
                <a:gd name="connsiteX53" fmla="*/ 1482571 w 1597981"/>
                <a:gd name="connsiteY53" fmla="*/ 754602 h 1260629"/>
                <a:gd name="connsiteX54" fmla="*/ 1491449 w 1597981"/>
                <a:gd name="connsiteY54" fmla="*/ 816746 h 1260629"/>
                <a:gd name="connsiteX55" fmla="*/ 1500327 w 1597981"/>
                <a:gd name="connsiteY55" fmla="*/ 861134 h 1260629"/>
                <a:gd name="connsiteX56" fmla="*/ 1518082 w 1597981"/>
                <a:gd name="connsiteY56" fmla="*/ 941033 h 1260629"/>
                <a:gd name="connsiteX57" fmla="*/ 1526960 w 1597981"/>
                <a:gd name="connsiteY57" fmla="*/ 1012055 h 1260629"/>
                <a:gd name="connsiteX58" fmla="*/ 1535837 w 1597981"/>
                <a:gd name="connsiteY58" fmla="*/ 1038688 h 1260629"/>
                <a:gd name="connsiteX59" fmla="*/ 1562470 w 1597981"/>
                <a:gd name="connsiteY59" fmla="*/ 1145220 h 1260629"/>
                <a:gd name="connsiteX60" fmla="*/ 1571348 w 1597981"/>
                <a:gd name="connsiteY60" fmla="*/ 1171853 h 1260629"/>
                <a:gd name="connsiteX61" fmla="*/ 1580226 w 1597981"/>
                <a:gd name="connsiteY61" fmla="*/ 1198486 h 1260629"/>
                <a:gd name="connsiteX62" fmla="*/ 1597981 w 1597981"/>
                <a:gd name="connsiteY62" fmla="*/ 1216241 h 1260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597981" h="1260629">
                  <a:moveTo>
                    <a:pt x="0" y="1260629"/>
                  </a:moveTo>
                  <a:lnTo>
                    <a:pt x="62144" y="1154097"/>
                  </a:lnTo>
                  <a:cubicBezTo>
                    <a:pt x="67520" y="1144881"/>
                    <a:pt x="75566" y="1137214"/>
                    <a:pt x="79899" y="1127464"/>
                  </a:cubicBezTo>
                  <a:cubicBezTo>
                    <a:pt x="132953" y="1008093"/>
                    <a:pt x="60513" y="1136100"/>
                    <a:pt x="124288" y="1029810"/>
                  </a:cubicBezTo>
                  <a:cubicBezTo>
                    <a:pt x="134183" y="990226"/>
                    <a:pt x="134707" y="984270"/>
                    <a:pt x="150921" y="941033"/>
                  </a:cubicBezTo>
                  <a:cubicBezTo>
                    <a:pt x="162112" y="911191"/>
                    <a:pt x="174594" y="881849"/>
                    <a:pt x="186431" y="852257"/>
                  </a:cubicBezTo>
                  <a:cubicBezTo>
                    <a:pt x="193382" y="834880"/>
                    <a:pt x="193805" y="814564"/>
                    <a:pt x="204187" y="798991"/>
                  </a:cubicBezTo>
                  <a:cubicBezTo>
                    <a:pt x="210105" y="790113"/>
                    <a:pt x="217170" y="781901"/>
                    <a:pt x="221942" y="772358"/>
                  </a:cubicBezTo>
                  <a:cubicBezTo>
                    <a:pt x="226127" y="763988"/>
                    <a:pt x="227534" y="754487"/>
                    <a:pt x="230820" y="745725"/>
                  </a:cubicBezTo>
                  <a:cubicBezTo>
                    <a:pt x="242069" y="715726"/>
                    <a:pt x="249396" y="702902"/>
                    <a:pt x="257453" y="674703"/>
                  </a:cubicBezTo>
                  <a:cubicBezTo>
                    <a:pt x="260805" y="662971"/>
                    <a:pt x="261524" y="650407"/>
                    <a:pt x="266330" y="639192"/>
                  </a:cubicBezTo>
                  <a:cubicBezTo>
                    <a:pt x="275381" y="618072"/>
                    <a:pt x="289831" y="604087"/>
                    <a:pt x="310719" y="594804"/>
                  </a:cubicBezTo>
                  <a:cubicBezTo>
                    <a:pt x="327822" y="587203"/>
                    <a:pt x="363985" y="577049"/>
                    <a:pt x="363985" y="577049"/>
                  </a:cubicBezTo>
                  <a:cubicBezTo>
                    <a:pt x="396536" y="580008"/>
                    <a:pt x="429282" y="581304"/>
                    <a:pt x="461639" y="585926"/>
                  </a:cubicBezTo>
                  <a:cubicBezTo>
                    <a:pt x="470903" y="587249"/>
                    <a:pt x="480786" y="589189"/>
                    <a:pt x="488272" y="594804"/>
                  </a:cubicBezTo>
                  <a:cubicBezTo>
                    <a:pt x="505012" y="607359"/>
                    <a:pt x="517865" y="624396"/>
                    <a:pt x="532661" y="639192"/>
                  </a:cubicBezTo>
                  <a:cubicBezTo>
                    <a:pt x="538580" y="645111"/>
                    <a:pt x="543452" y="652305"/>
                    <a:pt x="550416" y="656948"/>
                  </a:cubicBezTo>
                  <a:cubicBezTo>
                    <a:pt x="564666" y="666448"/>
                    <a:pt x="584682" y="677276"/>
                    <a:pt x="594804" y="692459"/>
                  </a:cubicBezTo>
                  <a:cubicBezTo>
                    <a:pt x="602145" y="703470"/>
                    <a:pt x="605219" y="716958"/>
                    <a:pt x="612560" y="727969"/>
                  </a:cubicBezTo>
                  <a:cubicBezTo>
                    <a:pt x="617203" y="734933"/>
                    <a:pt x="625086" y="739189"/>
                    <a:pt x="630315" y="745725"/>
                  </a:cubicBezTo>
                  <a:cubicBezTo>
                    <a:pt x="675100" y="801709"/>
                    <a:pt x="622963" y="747252"/>
                    <a:pt x="665826" y="790113"/>
                  </a:cubicBezTo>
                  <a:cubicBezTo>
                    <a:pt x="683581" y="787154"/>
                    <a:pt x="703828" y="790775"/>
                    <a:pt x="719092" y="781235"/>
                  </a:cubicBezTo>
                  <a:cubicBezTo>
                    <a:pt x="730314" y="774221"/>
                    <a:pt x="730281" y="757215"/>
                    <a:pt x="736847" y="745725"/>
                  </a:cubicBezTo>
                  <a:cubicBezTo>
                    <a:pt x="742141" y="736461"/>
                    <a:pt x="750269" y="728842"/>
                    <a:pt x="754602" y="719092"/>
                  </a:cubicBezTo>
                  <a:cubicBezTo>
                    <a:pt x="762203" y="701989"/>
                    <a:pt x="766440" y="683581"/>
                    <a:pt x="772358" y="665826"/>
                  </a:cubicBezTo>
                  <a:lnTo>
                    <a:pt x="781235" y="639192"/>
                  </a:lnTo>
                  <a:cubicBezTo>
                    <a:pt x="794847" y="598351"/>
                    <a:pt x="800442" y="532826"/>
                    <a:pt x="807868" y="488272"/>
                  </a:cubicBezTo>
                  <a:cubicBezTo>
                    <a:pt x="810349" y="473388"/>
                    <a:pt x="813787" y="458680"/>
                    <a:pt x="816746" y="443884"/>
                  </a:cubicBezTo>
                  <a:cubicBezTo>
                    <a:pt x="823726" y="367105"/>
                    <a:pt x="818818" y="365611"/>
                    <a:pt x="834501" y="310719"/>
                  </a:cubicBezTo>
                  <a:cubicBezTo>
                    <a:pt x="848787" y="260719"/>
                    <a:pt x="837465" y="307746"/>
                    <a:pt x="861134" y="248575"/>
                  </a:cubicBezTo>
                  <a:cubicBezTo>
                    <a:pt x="861151" y="248533"/>
                    <a:pt x="883321" y="182014"/>
                    <a:pt x="887767" y="168676"/>
                  </a:cubicBezTo>
                  <a:cubicBezTo>
                    <a:pt x="890726" y="159798"/>
                    <a:pt x="891454" y="149829"/>
                    <a:pt x="896645" y="142043"/>
                  </a:cubicBezTo>
                  <a:cubicBezTo>
                    <a:pt x="924782" y="99837"/>
                    <a:pt x="911026" y="125532"/>
                    <a:pt x="932156" y="62144"/>
                  </a:cubicBezTo>
                  <a:cubicBezTo>
                    <a:pt x="935530" y="52022"/>
                    <a:pt x="950458" y="51054"/>
                    <a:pt x="958789" y="44389"/>
                  </a:cubicBezTo>
                  <a:cubicBezTo>
                    <a:pt x="1003061" y="8971"/>
                    <a:pt x="938901" y="39181"/>
                    <a:pt x="1029810" y="8878"/>
                  </a:cubicBezTo>
                  <a:lnTo>
                    <a:pt x="1056443" y="0"/>
                  </a:lnTo>
                  <a:cubicBezTo>
                    <a:pt x="1074198" y="2959"/>
                    <a:pt x="1092632" y="3186"/>
                    <a:pt x="1109709" y="8878"/>
                  </a:cubicBezTo>
                  <a:cubicBezTo>
                    <a:pt x="1133134" y="16686"/>
                    <a:pt x="1136778" y="30533"/>
                    <a:pt x="1154097" y="44389"/>
                  </a:cubicBezTo>
                  <a:cubicBezTo>
                    <a:pt x="1162428" y="51054"/>
                    <a:pt x="1172629" y="55200"/>
                    <a:pt x="1180730" y="62144"/>
                  </a:cubicBezTo>
                  <a:cubicBezTo>
                    <a:pt x="1223681" y="98959"/>
                    <a:pt x="1208869" y="92358"/>
                    <a:pt x="1242874" y="133165"/>
                  </a:cubicBezTo>
                  <a:cubicBezTo>
                    <a:pt x="1248232" y="139595"/>
                    <a:pt x="1255607" y="144225"/>
                    <a:pt x="1260629" y="150921"/>
                  </a:cubicBezTo>
                  <a:cubicBezTo>
                    <a:pt x="1273433" y="167993"/>
                    <a:pt x="1284303" y="186432"/>
                    <a:pt x="1296140" y="204187"/>
                  </a:cubicBezTo>
                  <a:cubicBezTo>
                    <a:pt x="1304347" y="216498"/>
                    <a:pt x="1314173" y="227657"/>
                    <a:pt x="1322773" y="239697"/>
                  </a:cubicBezTo>
                  <a:cubicBezTo>
                    <a:pt x="1328975" y="248379"/>
                    <a:pt x="1333864" y="257998"/>
                    <a:pt x="1340529" y="266330"/>
                  </a:cubicBezTo>
                  <a:cubicBezTo>
                    <a:pt x="1345758" y="272866"/>
                    <a:pt x="1353641" y="277122"/>
                    <a:pt x="1358284" y="284086"/>
                  </a:cubicBezTo>
                  <a:cubicBezTo>
                    <a:pt x="1395229" y="339504"/>
                    <a:pt x="1361244" y="298882"/>
                    <a:pt x="1384917" y="346229"/>
                  </a:cubicBezTo>
                  <a:cubicBezTo>
                    <a:pt x="1389689" y="355772"/>
                    <a:pt x="1396754" y="363984"/>
                    <a:pt x="1402672" y="372862"/>
                  </a:cubicBezTo>
                  <a:cubicBezTo>
                    <a:pt x="1405631" y="387658"/>
                    <a:pt x="1407580" y="402693"/>
                    <a:pt x="1411550" y="417251"/>
                  </a:cubicBezTo>
                  <a:cubicBezTo>
                    <a:pt x="1416474" y="435307"/>
                    <a:pt x="1429305" y="470517"/>
                    <a:pt x="1429305" y="470517"/>
                  </a:cubicBezTo>
                  <a:cubicBezTo>
                    <a:pt x="1432264" y="494191"/>
                    <a:pt x="1432397" y="518392"/>
                    <a:pt x="1438183" y="541538"/>
                  </a:cubicBezTo>
                  <a:cubicBezTo>
                    <a:pt x="1441393" y="554377"/>
                    <a:pt x="1452456" y="564281"/>
                    <a:pt x="1455938" y="577049"/>
                  </a:cubicBezTo>
                  <a:cubicBezTo>
                    <a:pt x="1461444" y="597236"/>
                    <a:pt x="1462050" y="618451"/>
                    <a:pt x="1464816" y="639192"/>
                  </a:cubicBezTo>
                  <a:cubicBezTo>
                    <a:pt x="1467969" y="662841"/>
                    <a:pt x="1470066" y="686633"/>
                    <a:pt x="1473694" y="710214"/>
                  </a:cubicBezTo>
                  <a:cubicBezTo>
                    <a:pt x="1475988" y="725128"/>
                    <a:pt x="1480090" y="739718"/>
                    <a:pt x="1482571" y="754602"/>
                  </a:cubicBezTo>
                  <a:cubicBezTo>
                    <a:pt x="1486011" y="775242"/>
                    <a:pt x="1488009" y="796106"/>
                    <a:pt x="1491449" y="816746"/>
                  </a:cubicBezTo>
                  <a:cubicBezTo>
                    <a:pt x="1493930" y="831630"/>
                    <a:pt x="1497628" y="846288"/>
                    <a:pt x="1500327" y="861134"/>
                  </a:cubicBezTo>
                  <a:cubicBezTo>
                    <a:pt x="1512827" y="929884"/>
                    <a:pt x="1502428" y="894073"/>
                    <a:pt x="1518082" y="941033"/>
                  </a:cubicBezTo>
                  <a:cubicBezTo>
                    <a:pt x="1521041" y="964707"/>
                    <a:pt x="1522692" y="988582"/>
                    <a:pt x="1526960" y="1012055"/>
                  </a:cubicBezTo>
                  <a:cubicBezTo>
                    <a:pt x="1528634" y="1021262"/>
                    <a:pt x="1533807" y="1029553"/>
                    <a:pt x="1535837" y="1038688"/>
                  </a:cubicBezTo>
                  <a:cubicBezTo>
                    <a:pt x="1559743" y="1146267"/>
                    <a:pt x="1526597" y="1037601"/>
                    <a:pt x="1562470" y="1145220"/>
                  </a:cubicBezTo>
                  <a:lnTo>
                    <a:pt x="1571348" y="1171853"/>
                  </a:lnTo>
                  <a:cubicBezTo>
                    <a:pt x="1574307" y="1180731"/>
                    <a:pt x="1573609" y="1191869"/>
                    <a:pt x="1580226" y="1198486"/>
                  </a:cubicBezTo>
                  <a:lnTo>
                    <a:pt x="1597981" y="1216241"/>
                  </a:lnTo>
                </a:path>
              </a:pathLst>
            </a:custGeom>
            <a:gradFill>
              <a:gsLst>
                <a:gs pos="0">
                  <a:srgbClr val="00B050"/>
                </a:gs>
                <a:gs pos="50000">
                  <a:srgbClr val="92D050"/>
                </a:gs>
                <a:gs pos="100000">
                  <a:srgbClr val="00B050"/>
                </a:gs>
              </a:gsLst>
              <a:lin ang="5400000" scaled="0"/>
            </a:gra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Cube 6"/>
            <p:cNvSpPr/>
            <p:nvPr/>
          </p:nvSpPr>
          <p:spPr bwMode="auto">
            <a:xfrm>
              <a:off x="1752600" y="3581400"/>
              <a:ext cx="838200" cy="381000"/>
            </a:xfrm>
            <a:prstGeom prst="cube">
              <a:avLst>
                <a:gd name="adj" fmla="val 73544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7800" y="3429000"/>
              <a:ext cx="685800" cy="2286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438400" y="3429000"/>
              <a:ext cx="685800" cy="2286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2247900" y="3771900"/>
              <a:ext cx="800100" cy="2667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066800" y="3771900"/>
              <a:ext cx="800100" cy="2667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Cube 11"/>
            <p:cNvSpPr/>
            <p:nvPr/>
          </p:nvSpPr>
          <p:spPr bwMode="auto">
            <a:xfrm>
              <a:off x="4457700" y="3581400"/>
              <a:ext cx="838200" cy="381000"/>
            </a:xfrm>
            <a:prstGeom prst="cube">
              <a:avLst>
                <a:gd name="adj" fmla="val 73544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1080000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3886200" y="3429000"/>
              <a:ext cx="685800" cy="2286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4876800" y="3429000"/>
              <a:ext cx="685800" cy="2286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5219700" y="3771900"/>
              <a:ext cx="800100" cy="2667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038600" y="3771900"/>
              <a:ext cx="800100" cy="266700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Straight Arrow Connector 16"/>
            <p:cNvCxnSpPr>
              <a:stCxn id="7" idx="0"/>
            </p:cNvCxnSpPr>
            <p:nvPr/>
          </p:nvCxnSpPr>
          <p:spPr bwMode="auto">
            <a:xfrm flipV="1">
              <a:off x="2311801" y="2514600"/>
              <a:ext cx="964799" cy="1066800"/>
            </a:xfrm>
            <a:prstGeom prst="straightConnector1">
              <a:avLst/>
            </a:prstGeom>
            <a:solidFill>
              <a:srgbClr val="FF9933"/>
            </a:solidFill>
            <a:ln w="222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lg" len="lg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3962400" y="2514600"/>
              <a:ext cx="762000" cy="1066800"/>
            </a:xfrm>
            <a:prstGeom prst="straightConnector1">
              <a:avLst/>
            </a:prstGeom>
            <a:solidFill>
              <a:srgbClr val="FF9933"/>
            </a:solidFill>
            <a:ln w="222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lg" len="lg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2121023" y="3733800"/>
              <a:ext cx="2755777" cy="0"/>
            </a:xfrm>
            <a:prstGeom prst="line">
              <a:avLst/>
            </a:prstGeom>
            <a:solidFill>
              <a:srgbClr val="FF9933"/>
            </a:solidFill>
            <a:ln w="25400" cap="flat" cmpd="sng" algn="ctr">
              <a:solidFill>
                <a:srgbClr val="3366FF"/>
              </a:solidFill>
              <a:prstDash val="sysDot"/>
              <a:round/>
              <a:headEnd type="arrow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6554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Joint Venture of </a:t>
            </a:r>
            <a:r>
              <a:rPr lang="en-US" dirty="0" err="1" smtClean="0"/>
              <a:t>SySense</a:t>
            </a:r>
            <a:r>
              <a:rPr lang="en-US" dirty="0" smtClean="0"/>
              <a:t>, Inc. &amp; ASC Tech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SySense</a:t>
            </a:r>
            <a:r>
              <a:rPr lang="en-US" sz="2400" dirty="0" smtClean="0"/>
              <a:t>, Inc., El Segundo, CA</a:t>
            </a:r>
          </a:p>
          <a:p>
            <a:pPr lvl="1"/>
            <a:r>
              <a:rPr lang="en-US" dirty="0" smtClean="0"/>
              <a:t>Engineering R&amp;D, specializing in relative navigation, guidance, and control of aerospace vehicles, fault detection, and adaptive control</a:t>
            </a:r>
          </a:p>
          <a:p>
            <a:pPr lvl="1">
              <a:tabLst>
                <a:tab pos="1712913" algn="l"/>
              </a:tabLst>
            </a:pPr>
            <a:r>
              <a:rPr lang="en-US" dirty="0" smtClean="0"/>
              <a:t>Principals:	</a:t>
            </a:r>
            <a:r>
              <a:rPr lang="en-US" sz="2000" dirty="0" smtClean="0"/>
              <a:t>Jason </a:t>
            </a:r>
            <a:r>
              <a:rPr lang="en-US" sz="2000" dirty="0"/>
              <a:t>L. </a:t>
            </a:r>
            <a:r>
              <a:rPr lang="en-US" sz="2000" dirty="0" smtClean="0"/>
              <a:t>Speyer </a:t>
            </a:r>
            <a:r>
              <a:rPr lang="en-US" sz="1400" dirty="0" smtClean="0"/>
              <a:t>(MIT , Harvard, National Academy of Engineering)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dirty="0" smtClean="0"/>
              <a:t>Sung Moon Kang </a:t>
            </a:r>
            <a:r>
              <a:rPr lang="en-US" sz="1400" dirty="0" smtClean="0"/>
              <a:t>(Yale, Stanford, UCLA)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dirty="0" err="1" smtClean="0"/>
              <a:t>Nhattrieu</a:t>
            </a:r>
            <a:r>
              <a:rPr lang="en-US" dirty="0" smtClean="0"/>
              <a:t> C Duong </a:t>
            </a:r>
            <a:r>
              <a:rPr lang="en-US" sz="1400" dirty="0" smtClean="0"/>
              <a:t>(Caltech, UCLA)</a:t>
            </a:r>
            <a:endParaRPr lang="en-US" sz="1400" dirty="0"/>
          </a:p>
          <a:p>
            <a:pPr lvl="1"/>
            <a:r>
              <a:rPr lang="en-US" dirty="0" smtClean="0"/>
              <a:t>Continues to work with NASA, Department of Defense, prime defense contractors on aerospace R&amp;D projects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ASC Technology Group, LLC., El Segundo, CA</a:t>
            </a:r>
          </a:p>
          <a:p>
            <a:pPr lvl="1"/>
            <a:r>
              <a:rPr lang="en-US" dirty="0" smtClean="0"/>
              <a:t>Venture capital group supporting technology and business development</a:t>
            </a:r>
          </a:p>
          <a:p>
            <a:pPr lvl="1"/>
            <a:r>
              <a:rPr lang="en-US" dirty="0" smtClean="0"/>
              <a:t>Principals: Robert Lin, Don </a:t>
            </a:r>
            <a:r>
              <a:rPr lang="en-US" dirty="0" err="1" smtClean="0"/>
              <a:t>Trinagli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4347C6-0C99-4061-A822-A9629B0C4C4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250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and Licensing Partners Sought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License the technology to multiple markets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Phase Ruler™: our first product marketed</a:t>
            </a:r>
            <a:br>
              <a:rPr lang="en-US" dirty="0" smtClean="0"/>
            </a:br>
            <a:r>
              <a:rPr lang="en-US" dirty="0" smtClean="0"/>
              <a:t>for licensing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err="1" smtClean="0"/>
              <a:t>SEReNa</a:t>
            </a:r>
            <a:r>
              <a:rPr lang="en-US" dirty="0" smtClean="0"/>
              <a:t> implemented as a point-to-point</a:t>
            </a:r>
            <a:br>
              <a:rPr lang="en-US" dirty="0" smtClean="0"/>
            </a:br>
            <a:r>
              <a:rPr lang="en-US" dirty="0" smtClean="0"/>
              <a:t>measuring system for the</a:t>
            </a:r>
            <a:r>
              <a:rPr lang="en-US" dirty="0"/>
              <a:t> </a:t>
            </a:r>
            <a:r>
              <a:rPr lang="en-US" dirty="0" smtClean="0"/>
              <a:t>construction market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Partner is sought for implementation into</a:t>
            </a:r>
            <a:br>
              <a:rPr lang="en-US" dirty="0" smtClean="0"/>
            </a:br>
            <a:r>
              <a:rPr lang="en-US" dirty="0" smtClean="0"/>
              <a:t>drones and unmanned vehicles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Develop a “ready-to-go” package that can be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added to any unmanned vehicle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Integrate into production drones</a:t>
            </a:r>
          </a:p>
        </p:txBody>
      </p:sp>
      <p:sp>
        <p:nvSpPr>
          <p:cNvPr id="17414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B8BC8D7-2A06-F747-B8A5-6B43F2CEF2C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0" r="16084" b="13551"/>
          <a:stretch>
            <a:fillRect/>
          </a:stretch>
        </p:blipFill>
        <p:spPr bwMode="auto">
          <a:xfrm>
            <a:off x="6692900" y="1816201"/>
            <a:ext cx="1536700" cy="435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234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SEReNa</a:t>
            </a:r>
            <a:r>
              <a:rPr lang="en-US" dirty="0" smtClean="0"/>
              <a:t>: RTK GPS for Drones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err="1" smtClean="0"/>
              <a:t>SEReNa</a:t>
            </a:r>
            <a:r>
              <a:rPr lang="en-US" dirty="0" smtClean="0"/>
              <a:t> is a </a:t>
            </a:r>
            <a:r>
              <a:rPr lang="en-US" i="1" dirty="0" smtClean="0"/>
              <a:t>hardware-agnostic</a:t>
            </a:r>
            <a:r>
              <a:rPr lang="en-US" dirty="0" smtClean="0"/>
              <a:t> software solution to a problem that has traditionally been solved by increasing hardware quality, cost, and </a:t>
            </a:r>
            <a:r>
              <a:rPr lang="en-US" dirty="0" err="1" smtClean="0"/>
              <a:t>SWaP</a:t>
            </a:r>
            <a:endParaRPr lang="en-US" dirty="0" smtClean="0"/>
          </a:p>
          <a:p>
            <a:pPr lvl="1">
              <a:spcBef>
                <a:spcPts val="1800"/>
              </a:spcBef>
            </a:pPr>
            <a:r>
              <a:rPr lang="en-US" dirty="0" smtClean="0"/>
              <a:t>Software is designed as a relative </a:t>
            </a:r>
            <a:r>
              <a:rPr lang="en-US" i="1" dirty="0" smtClean="0"/>
              <a:t>navigation</a:t>
            </a:r>
            <a:r>
              <a:rPr lang="en-US" dirty="0" smtClean="0"/>
              <a:t> solution to allow </a:t>
            </a:r>
            <a:r>
              <a:rPr lang="en-US" i="1" dirty="0" smtClean="0"/>
              <a:t>autonomous </a:t>
            </a:r>
            <a:r>
              <a:rPr lang="en-US" dirty="0" smtClean="0"/>
              <a:t>formation flight (or driving)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Licensing Partners sought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Expertise and support to implement in UAS vehicles – design hardware package using off-the-shelf components</a:t>
            </a:r>
          </a:p>
          <a:p>
            <a:pPr lvl="1"/>
            <a:r>
              <a:rPr lang="en-US" dirty="0" smtClean="0"/>
              <a:t>Potential licensees are either drone manufacturers or distributors of drone systems, services, and accessories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7B8FB61-EC27-4AD1-8622-641683E19991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472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Briefing and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us for a demonstration of </a:t>
            </a:r>
            <a:r>
              <a:rPr lang="en-US" dirty="0" err="1" smtClean="0"/>
              <a:t>SEReNa</a:t>
            </a:r>
            <a:r>
              <a:rPr lang="en-US" dirty="0" smtClean="0"/>
              <a:t> with</a:t>
            </a:r>
            <a:br>
              <a:rPr lang="en-US" dirty="0" smtClean="0"/>
            </a:br>
            <a:r>
              <a:rPr lang="en-US" dirty="0" smtClean="0"/>
              <a:t>Phase Ruler™.</a:t>
            </a:r>
          </a:p>
          <a:p>
            <a:pPr marL="0" indent="0" algn="ctr">
              <a:spcBef>
                <a:spcPts val="24600"/>
              </a:spcBef>
              <a:buNone/>
            </a:pP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813C35-E6F5-49E1-853D-EFB933C308EC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3914"/>
              </p:ext>
            </p:extLst>
          </p:nvPr>
        </p:nvGraphicFramePr>
        <p:xfrm>
          <a:off x="685800" y="2667000"/>
          <a:ext cx="6172200" cy="221183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43200"/>
                <a:gridCol w="3429000"/>
              </a:tblGrid>
              <a:tr h="268222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Sung Moon Kang, PhD</a:t>
                      </a:r>
                      <a:endParaRPr lang="en-US" sz="16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Robert “Bob” Lin</a:t>
                      </a:r>
                      <a:endParaRPr lang="en-US" sz="1600" b="0" dirty="0"/>
                    </a:p>
                  </a:txBody>
                  <a:tcPr anchor="b"/>
                </a:tc>
              </a:tr>
              <a:tr h="46295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President</a:t>
                      </a:r>
                      <a:r>
                        <a:rPr lang="en-US" sz="1600" b="0" baseline="0" dirty="0" smtClean="0"/>
                        <a:t> /</a:t>
                      </a:r>
                      <a:br>
                        <a:rPr lang="en-US" sz="1600" b="0" baseline="0" dirty="0" smtClean="0"/>
                      </a:br>
                      <a:r>
                        <a:rPr lang="en-US" sz="1600" b="0" baseline="0" dirty="0" smtClean="0"/>
                        <a:t>Senior Research Engineer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CEO</a:t>
                      </a:r>
                      <a:endParaRPr lang="en-US" sz="1600" b="0" dirty="0"/>
                    </a:p>
                  </a:txBody>
                  <a:tcPr/>
                </a:tc>
              </a:tr>
              <a:tr h="581157"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SySense</a:t>
                      </a:r>
                      <a:r>
                        <a:rPr lang="en-US" sz="1600" b="0" dirty="0" smtClean="0"/>
                        <a:t>, Inc.</a:t>
                      </a:r>
                      <a:endParaRPr lang="en-US" sz="16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ASC Technology Group, LLC</a:t>
                      </a:r>
                      <a:endParaRPr lang="en-US" sz="1600" b="0" dirty="0"/>
                    </a:p>
                  </a:txBody>
                  <a:tcPr anchor="b"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kangs@sysense.com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bob.lin@asctechnologygroup.com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268222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310-322-7973 </a:t>
                      </a:r>
                      <a:r>
                        <a:rPr lang="en-US" sz="1600" b="0" dirty="0" err="1" smtClean="0"/>
                        <a:t>ext</a:t>
                      </a:r>
                      <a:r>
                        <a:rPr lang="en-US" sz="1600" b="0" dirty="0" smtClean="0"/>
                        <a:t> 1002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424-271-6500 </a:t>
                      </a:r>
                      <a:r>
                        <a:rPr lang="en-US" sz="1600" b="0" dirty="0" err="1" smtClean="0"/>
                        <a:t>ext</a:t>
                      </a:r>
                      <a:r>
                        <a:rPr lang="en-US" sz="1600" b="0" dirty="0" smtClean="0"/>
                        <a:t> 510</a:t>
                      </a:r>
                      <a:endParaRPr lang="en-US" sz="1600" b="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0" r="16084" b="13551"/>
          <a:stretch>
            <a:fillRect/>
          </a:stretch>
        </p:blipFill>
        <p:spPr bwMode="auto">
          <a:xfrm>
            <a:off x="7073900" y="1524000"/>
            <a:ext cx="1536700" cy="435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739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SySense Presentation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SySense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ySense Presentation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ense Presentation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ense Presentation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ense Presentation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ense Presentation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ense Presentation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ense Presentation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ense Presentation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ense Presentation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ense Presentation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ense Presentation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ense Presentation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3662</TotalTime>
  <Words>424</Words>
  <Application>Microsoft Macintosh PowerPoint</Application>
  <PresentationFormat>On-screen Show (4:3)</PresentationFormat>
  <Paragraphs>106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</vt:lpstr>
      <vt:lpstr>SEReNa</vt:lpstr>
      <vt:lpstr>Relative Navigation Software</vt:lpstr>
      <vt:lpstr>Why RTK GPS?</vt:lpstr>
      <vt:lpstr>SEReNa™ : a new RTK GPS solution</vt:lpstr>
      <vt:lpstr>Potential Uses of Precisely Positioned Drones </vt:lpstr>
      <vt:lpstr>A Joint Venture of SySense, Inc. &amp; ASC Tech</vt:lpstr>
      <vt:lpstr>Development and Licensing Partners Sought</vt:lpstr>
      <vt:lpstr>SEReNa: RTK GPS for Drones</vt:lpstr>
      <vt:lpstr>Technical Briefing and Demonstration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Sung Moon Kang</dc:creator>
  <cp:lastModifiedBy>Sung Moon Kang</cp:lastModifiedBy>
  <cp:revision>620</cp:revision>
  <dcterms:created xsi:type="dcterms:W3CDTF">2015-04-13T23:01:41Z</dcterms:created>
  <dcterms:modified xsi:type="dcterms:W3CDTF">2016-09-02T05:54:31Z</dcterms:modified>
</cp:coreProperties>
</file>