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0"/>
  </p:notesMasterIdLst>
  <p:sldIdLst>
    <p:sldId id="256" r:id="rId2"/>
    <p:sldId id="258" r:id="rId3"/>
    <p:sldId id="268" r:id="rId4"/>
    <p:sldId id="270" r:id="rId5"/>
    <p:sldId id="263" r:id="rId6"/>
    <p:sldId id="276" r:id="rId7"/>
    <p:sldId id="277" r:id="rId8"/>
    <p:sldId id="273" r:id="rId9"/>
    <p:sldId id="278" r:id="rId10"/>
    <p:sldId id="279" r:id="rId11"/>
    <p:sldId id="274" r:id="rId12"/>
    <p:sldId id="275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84"/>
    <p:restoredTop sz="96197"/>
  </p:normalViewPr>
  <p:slideViewPr>
    <p:cSldViewPr snapToGrid="0">
      <p:cViewPr varScale="1">
        <p:scale>
          <a:sx n="127" d="100"/>
          <a:sy n="127" d="100"/>
        </p:scale>
        <p:origin x="11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0C5B88-A9CB-F141-B08B-730A38C4E939}" type="datetimeFigureOut">
              <a:rPr lang="en-US" smtClean="0"/>
              <a:t>9/27/22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B24A0-7FF3-D848-927F-F003E5AEA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07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00050" indent="-285750"/>
            <a:r>
              <a:rPr lang="en-US" sz="2300" dirty="0">
                <a:effectLst/>
              </a:rPr>
              <a:t>Strategic seat at the table during AAM development</a:t>
            </a:r>
          </a:p>
          <a:p>
            <a:pPr marL="800100" lvl="1" indent="-228600"/>
            <a:r>
              <a:rPr lang="en-US" sz="1900" dirty="0">
                <a:effectLst/>
              </a:rPr>
              <a:t>Craig Mahaney has previous collaboration with NASA principles in this area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0ADE8E-A426-3B4F-8BEE-5D9A9B356B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89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See FAA Foreign Object Debris web information</a:t>
            </a:r>
          </a:p>
          <a:p>
            <a:pPr lvl="1"/>
            <a:r>
              <a:rPr lang="en-US" sz="2400" dirty="0"/>
              <a:t>https://</a:t>
            </a:r>
            <a:r>
              <a:rPr lang="en-US" sz="2400" dirty="0" err="1"/>
              <a:t>www.faa.gov</a:t>
            </a:r>
            <a:r>
              <a:rPr lang="en-US" sz="2400" dirty="0"/>
              <a:t>/airports/</a:t>
            </a:r>
            <a:r>
              <a:rPr lang="en-US" sz="2400" dirty="0" err="1"/>
              <a:t>airport_safety</a:t>
            </a:r>
            <a:r>
              <a:rPr lang="en-US" sz="2400" dirty="0"/>
              <a:t>/</a:t>
            </a:r>
            <a:r>
              <a:rPr lang="en-US" sz="2400" dirty="0" err="1"/>
              <a:t>fod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0ADE8E-A426-3B4F-8BEE-5D9A9B356BB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999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92C6-FADA-3842-BF9C-10E5335CF19F}" type="datetimeFigureOut">
              <a:rPr lang="en-US" smtClean="0"/>
              <a:t>9/27/22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88C8-EA7A-F648-9FFE-970DB4588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6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92C6-FADA-3842-BF9C-10E5335CF19F}" type="datetimeFigureOut">
              <a:rPr lang="en-US" smtClean="0"/>
              <a:t>9/27/22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88C8-EA7A-F648-9FFE-970DB4588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19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92C6-FADA-3842-BF9C-10E5335CF19F}" type="datetimeFigureOut">
              <a:rPr lang="en-US" smtClean="0"/>
              <a:t>9/27/22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88C8-EA7A-F648-9FFE-970DB4588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253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92C6-FADA-3842-BF9C-10E5335CF19F}" type="datetimeFigureOut">
              <a:rPr lang="en-US" smtClean="0"/>
              <a:t>9/27/22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88C8-EA7A-F648-9FFE-970DB4588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28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92C6-FADA-3842-BF9C-10E5335CF19F}" type="datetimeFigureOut">
              <a:rPr lang="en-US" smtClean="0"/>
              <a:t>9/27/22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88C8-EA7A-F648-9FFE-970DB4588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1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92C6-FADA-3842-BF9C-10E5335CF19F}" type="datetimeFigureOut">
              <a:rPr lang="en-US" smtClean="0"/>
              <a:t>9/27/22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88C8-EA7A-F648-9FFE-970DB4588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523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92C6-FADA-3842-BF9C-10E5335CF19F}" type="datetimeFigureOut">
              <a:rPr lang="en-US" smtClean="0"/>
              <a:t>9/27/22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88C8-EA7A-F648-9FFE-970DB4588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097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92C6-FADA-3842-BF9C-10E5335CF19F}" type="datetimeFigureOut">
              <a:rPr lang="en-US" smtClean="0"/>
              <a:t>9/27/22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88C8-EA7A-F648-9FFE-970DB4588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290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92C6-FADA-3842-BF9C-10E5335CF19F}" type="datetimeFigureOut">
              <a:rPr lang="en-US" smtClean="0"/>
              <a:t>9/27/22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88C8-EA7A-F648-9FFE-970DB4588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287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92C6-FADA-3842-BF9C-10E5335CF19F}" type="datetimeFigureOut">
              <a:rPr lang="en-US" smtClean="0"/>
              <a:t>9/27/22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88C8-EA7A-F648-9FFE-970DB4588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104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92C6-FADA-3842-BF9C-10E5335CF19F}" type="datetimeFigureOut">
              <a:rPr lang="en-US" smtClean="0"/>
              <a:t>9/27/22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88C8-EA7A-F648-9FFE-970DB4588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999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E92C6-FADA-3842-BF9C-10E5335CF19F}" type="datetimeFigureOut">
              <a:rPr lang="en-US" smtClean="0"/>
              <a:t>9/27/22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688C8-EA7A-F648-9FFE-970DB4588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33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jayinder.singh@nasa.gov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ory.m.abercrombie@nasa.gov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ory.m.abercrombie@nasa.gov" TargetMode="External"/><Relationship Id="rId2" Type="http://schemas.openxmlformats.org/officeDocument/2006/relationships/hyperlink" Target="mailto:jayinder.singh@nasa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jayinder.singh@nasa.gov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ory.m.abercrombie@nasa.gov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cory.m.abercrombie@nasa.gov" TargetMode="External"/><Relationship Id="rId2" Type="http://schemas.openxmlformats.org/officeDocument/2006/relationships/hyperlink" Target="mailto:jayinder.singh@nasa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24148-3F78-B931-7A76-C2A36C4D52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47" y="801852"/>
            <a:ext cx="7886699" cy="932688"/>
          </a:xfrm>
        </p:spPr>
        <p:txBody>
          <a:bodyPr>
            <a:normAutofit fontScale="90000"/>
          </a:bodyPr>
          <a:lstStyle/>
          <a:p>
            <a:pPr algn="l"/>
            <a:r>
              <a:rPr lang="en-US" sz="4700" dirty="0"/>
              <a:t>Lab to Business Technology Presentation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6A018-FDD5-3454-3613-E2E75A2A4F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48" y="2003942"/>
            <a:ext cx="7886699" cy="420624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September 27, 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91D515F6-E18F-1275-2F7F-6A4CD0B182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48" y="4476290"/>
            <a:ext cx="7718183" cy="171008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4F93044-3596-9935-707B-13CFE3805012}"/>
              </a:ext>
            </a:extLst>
          </p:cNvPr>
          <p:cNvSpPr txBox="1"/>
          <p:nvPr/>
        </p:nvSpPr>
        <p:spPr>
          <a:xfrm>
            <a:off x="3840769" y="2693968"/>
            <a:ext cx="4037139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635015"/>
                      <a:gd name="connsiteY0" fmla="*/ 0 h 1077218"/>
                      <a:gd name="connsiteX1" fmla="*/ 615795 w 4635015"/>
                      <a:gd name="connsiteY1" fmla="*/ 0 h 1077218"/>
                      <a:gd name="connsiteX2" fmla="*/ 1138889 w 4635015"/>
                      <a:gd name="connsiteY2" fmla="*/ 0 h 1077218"/>
                      <a:gd name="connsiteX3" fmla="*/ 1893735 w 4635015"/>
                      <a:gd name="connsiteY3" fmla="*/ 0 h 1077218"/>
                      <a:gd name="connsiteX4" fmla="*/ 2509530 w 4635015"/>
                      <a:gd name="connsiteY4" fmla="*/ 0 h 1077218"/>
                      <a:gd name="connsiteX5" fmla="*/ 3125324 w 4635015"/>
                      <a:gd name="connsiteY5" fmla="*/ 0 h 1077218"/>
                      <a:gd name="connsiteX6" fmla="*/ 3880170 w 4635015"/>
                      <a:gd name="connsiteY6" fmla="*/ 0 h 1077218"/>
                      <a:gd name="connsiteX7" fmla="*/ 4635015 w 4635015"/>
                      <a:gd name="connsiteY7" fmla="*/ 0 h 1077218"/>
                      <a:gd name="connsiteX8" fmla="*/ 4635015 w 4635015"/>
                      <a:gd name="connsiteY8" fmla="*/ 560153 h 1077218"/>
                      <a:gd name="connsiteX9" fmla="*/ 4635015 w 4635015"/>
                      <a:gd name="connsiteY9" fmla="*/ 1077218 h 1077218"/>
                      <a:gd name="connsiteX10" fmla="*/ 4065570 w 4635015"/>
                      <a:gd name="connsiteY10" fmla="*/ 1077218 h 1077218"/>
                      <a:gd name="connsiteX11" fmla="*/ 3403425 w 4635015"/>
                      <a:gd name="connsiteY11" fmla="*/ 1077218 h 1077218"/>
                      <a:gd name="connsiteX12" fmla="*/ 2787630 w 4635015"/>
                      <a:gd name="connsiteY12" fmla="*/ 1077218 h 1077218"/>
                      <a:gd name="connsiteX13" fmla="*/ 2032785 w 4635015"/>
                      <a:gd name="connsiteY13" fmla="*/ 1077218 h 1077218"/>
                      <a:gd name="connsiteX14" fmla="*/ 1277940 w 4635015"/>
                      <a:gd name="connsiteY14" fmla="*/ 1077218 h 1077218"/>
                      <a:gd name="connsiteX15" fmla="*/ 708495 w 4635015"/>
                      <a:gd name="connsiteY15" fmla="*/ 1077218 h 1077218"/>
                      <a:gd name="connsiteX16" fmla="*/ 0 w 4635015"/>
                      <a:gd name="connsiteY16" fmla="*/ 1077218 h 1077218"/>
                      <a:gd name="connsiteX17" fmla="*/ 0 w 4635015"/>
                      <a:gd name="connsiteY17" fmla="*/ 517065 h 1077218"/>
                      <a:gd name="connsiteX18" fmla="*/ 0 w 4635015"/>
                      <a:gd name="connsiteY18" fmla="*/ 0 h 10772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4635015" h="1077218" extrusionOk="0">
                        <a:moveTo>
                          <a:pt x="0" y="0"/>
                        </a:moveTo>
                        <a:cubicBezTo>
                          <a:pt x="141221" y="6705"/>
                          <a:pt x="335890" y="19311"/>
                          <a:pt x="615795" y="0"/>
                        </a:cubicBezTo>
                        <a:cubicBezTo>
                          <a:pt x="895701" y="-19311"/>
                          <a:pt x="1012922" y="-9823"/>
                          <a:pt x="1138889" y="0"/>
                        </a:cubicBezTo>
                        <a:cubicBezTo>
                          <a:pt x="1264856" y="9823"/>
                          <a:pt x="1623719" y="2794"/>
                          <a:pt x="1893735" y="0"/>
                        </a:cubicBezTo>
                        <a:cubicBezTo>
                          <a:pt x="2163751" y="-2794"/>
                          <a:pt x="2273979" y="5770"/>
                          <a:pt x="2509530" y="0"/>
                        </a:cubicBezTo>
                        <a:cubicBezTo>
                          <a:pt x="2745081" y="-5770"/>
                          <a:pt x="2956649" y="-6435"/>
                          <a:pt x="3125324" y="0"/>
                        </a:cubicBezTo>
                        <a:cubicBezTo>
                          <a:pt x="3293999" y="6435"/>
                          <a:pt x="3573659" y="-1793"/>
                          <a:pt x="3880170" y="0"/>
                        </a:cubicBezTo>
                        <a:cubicBezTo>
                          <a:pt x="4186681" y="1793"/>
                          <a:pt x="4468727" y="334"/>
                          <a:pt x="4635015" y="0"/>
                        </a:cubicBezTo>
                        <a:cubicBezTo>
                          <a:pt x="4634966" y="208584"/>
                          <a:pt x="4636798" y="405327"/>
                          <a:pt x="4635015" y="560153"/>
                        </a:cubicBezTo>
                        <a:cubicBezTo>
                          <a:pt x="4633232" y="714979"/>
                          <a:pt x="4620275" y="876840"/>
                          <a:pt x="4635015" y="1077218"/>
                        </a:cubicBezTo>
                        <a:cubicBezTo>
                          <a:pt x="4370456" y="1105671"/>
                          <a:pt x="4303632" y="1051850"/>
                          <a:pt x="4065570" y="1077218"/>
                        </a:cubicBezTo>
                        <a:cubicBezTo>
                          <a:pt x="3827508" y="1102586"/>
                          <a:pt x="3607990" y="1098497"/>
                          <a:pt x="3403425" y="1077218"/>
                        </a:cubicBezTo>
                        <a:cubicBezTo>
                          <a:pt x="3198860" y="1055939"/>
                          <a:pt x="2922809" y="1050306"/>
                          <a:pt x="2787630" y="1077218"/>
                        </a:cubicBezTo>
                        <a:cubicBezTo>
                          <a:pt x="2652451" y="1104130"/>
                          <a:pt x="2308055" y="1062511"/>
                          <a:pt x="2032785" y="1077218"/>
                        </a:cubicBezTo>
                        <a:cubicBezTo>
                          <a:pt x="1757515" y="1091925"/>
                          <a:pt x="1547791" y="1051799"/>
                          <a:pt x="1277940" y="1077218"/>
                        </a:cubicBezTo>
                        <a:cubicBezTo>
                          <a:pt x="1008089" y="1102637"/>
                          <a:pt x="935126" y="1089454"/>
                          <a:pt x="708495" y="1077218"/>
                        </a:cubicBezTo>
                        <a:cubicBezTo>
                          <a:pt x="481864" y="1064982"/>
                          <a:pt x="304422" y="1079952"/>
                          <a:pt x="0" y="1077218"/>
                        </a:cubicBezTo>
                        <a:cubicBezTo>
                          <a:pt x="-612" y="870883"/>
                          <a:pt x="-830" y="772083"/>
                          <a:pt x="0" y="517065"/>
                        </a:cubicBezTo>
                        <a:cubicBezTo>
                          <a:pt x="830" y="262047"/>
                          <a:pt x="-23380" y="19289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glow rad="97749">
              <a:schemeClr val="accent1"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i="1" dirty="0"/>
              <a:t>Visit our new website:</a:t>
            </a:r>
          </a:p>
          <a:p>
            <a:r>
              <a:rPr lang="en-US" sz="3200" i="1" dirty="0" err="1"/>
              <a:t>www.uascluster.com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456960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A8EA0-F883-4F1C-6D06-906066084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405055"/>
            <a:ext cx="7929196" cy="4603860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dirty="0">
                <a:effectLst/>
              </a:rPr>
              <a:t>Technology overview description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A traffic management system for Unmanned Aerial Systems (UASs) to maintain safe and efficient UAS operations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Developed through system engineering methods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Supports evolving and adaptable operations concepts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Adaptable to local needs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Can organize into zones or 'cellular' as needed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59FA3-E768-DCEF-9E67-12A15BD8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10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095D069-DD22-7182-1DEB-065017B05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3C01E4C-614A-0976-6065-0C98CE243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365125"/>
            <a:ext cx="7736672" cy="725488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r>
              <a:rPr lang="en-US" sz="2800" b="1" dirty="0"/>
              <a:t>Unmanned Aerial Systems (UAS) Traffic Management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25A950B-80EB-DB69-C294-C06309694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</a:p>
          <a:p>
            <a:r>
              <a:rPr lang="en-US"/>
              <a:t>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288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A8EA0-F883-4F1C-6D06-906066084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405055"/>
            <a:ext cx="7929196" cy="4603860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dirty="0">
                <a:effectLst/>
              </a:rPr>
              <a:t>Problem Description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/>
              <a:t>Forecast is that UAV, UAS traffic will significantly </a:t>
            </a:r>
            <a:r>
              <a:rPr lang="en-US" sz="2400" dirty="0">
                <a:effectLst/>
              </a:rPr>
              <a:t>increase with varying forms of activities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Traffic will need to be organized and optimized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There will be restrictions and boundaries</a:t>
            </a:r>
          </a:p>
          <a:p>
            <a:pPr marL="1085850" lvl="2" indent="-285750"/>
            <a:r>
              <a:rPr lang="en-US" sz="2100" dirty="0">
                <a:effectLst/>
              </a:rPr>
              <a:t>Can be established or dynamic</a:t>
            </a:r>
          </a:p>
          <a:p>
            <a:pPr marL="1085850" lvl="2" indent="-285750"/>
            <a:r>
              <a:rPr lang="en-US" sz="2100" dirty="0">
                <a:effectLst/>
              </a:rPr>
              <a:t>Activities, corridors and boundaries can vary with areas, timeframes, weather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much of activity will occur in class G airspace</a:t>
            </a:r>
          </a:p>
          <a:p>
            <a:pPr marL="1085850" lvl="2" indent="-285750"/>
            <a:r>
              <a:rPr lang="en-US" sz="2100" dirty="0"/>
              <a:t>Out of traditional ATC areas</a:t>
            </a:r>
            <a:endParaRPr lang="en-US" sz="2100" dirty="0">
              <a:effectLst/>
            </a:endParaRP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59FA3-E768-DCEF-9E67-12A15BD8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11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095D069-DD22-7182-1DEB-065017B05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7C38429-44FE-B8FA-7A1D-CDA57D52E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365125"/>
            <a:ext cx="7736672" cy="725488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r>
              <a:rPr lang="en-US" sz="2800" b="1" dirty="0"/>
              <a:t>Unmanned Aerial Systems (UAS) Traffic Management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104A41-4988-E64C-3F39-EB80C664B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</a:p>
          <a:p>
            <a:r>
              <a:rPr lang="en-US"/>
              <a:t>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312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A8EA0-F883-4F1C-6D06-906066084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090613"/>
            <a:ext cx="7929196" cy="491830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sz="2800" b="1" dirty="0">
                <a:effectLst/>
              </a:rPr>
              <a:t>Technology solution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</a:rPr>
              <a:t>Can tailor services to local needs and requirements, vehicle types and operations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</a:rPr>
              <a:t>Dynamic, responsive to traffic density, dynamics and municipal requirements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</a:rPr>
              <a:t>Can allow separate multiple providers that provide local ‘modular' support to broader region (metropolitan area)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</a:rPr>
              <a:t>Dynamic geofencing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</a:rPr>
              <a:t>Account for weather dynamics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</a:rPr>
              <a:t>Developed through NASA AAM initiatives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200" dirty="0"/>
              <a:t>Feature rich</a:t>
            </a:r>
            <a:endParaRPr lang="en-US" sz="2200" dirty="0"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sz="2400" dirty="0">
              <a:effectLst/>
            </a:endParaRPr>
          </a:p>
          <a:p>
            <a:pPr marL="114300" indent="0">
              <a:buNone/>
            </a:pPr>
            <a:r>
              <a:rPr lang="en-US" sz="2400" b="1" dirty="0"/>
              <a:t>Market opportunities </a:t>
            </a:r>
          </a:p>
          <a:p>
            <a:pPr marL="800100" lvl="1" indent="-342900"/>
            <a:r>
              <a:rPr lang="en-US" sz="2200" dirty="0"/>
              <a:t>Software services </a:t>
            </a:r>
          </a:p>
          <a:p>
            <a:pPr marL="800100" lvl="1" indent="-342900"/>
            <a:r>
              <a:rPr lang="en-US" sz="2200" dirty="0"/>
              <a:t>Operations services</a:t>
            </a:r>
          </a:p>
          <a:p>
            <a:pPr marL="800100" lvl="1" indent="-342900"/>
            <a:r>
              <a:rPr lang="en-US" sz="2200" dirty="0"/>
              <a:t>Training</a:t>
            </a:r>
          </a:p>
          <a:p>
            <a:pPr marL="800100" lvl="1" indent="-342900"/>
            <a:r>
              <a:rPr lang="en-US" sz="2200" dirty="0"/>
              <a:t>Could specialize to service types </a:t>
            </a:r>
          </a:p>
          <a:p>
            <a:pPr marL="457200" lvl="1" indent="0">
              <a:buNone/>
            </a:pPr>
            <a:endParaRPr lang="en-US" sz="2400" dirty="0">
              <a:effectLst/>
            </a:endParaRPr>
          </a:p>
          <a:p>
            <a:endParaRPr lang="en-US" sz="28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59FA3-E768-DCEF-9E67-12A15BD8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12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095D069-DD22-7182-1DEB-065017B05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55D4AA-23F8-4944-B381-62A990A42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365125"/>
            <a:ext cx="7757220" cy="725488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r>
              <a:rPr lang="en-US" sz="2800" b="1" dirty="0"/>
              <a:t>Unmanned Aerial Systems (UAS) Traffic Management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3A432C-4FFB-B135-B661-EA8045C54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</a:p>
          <a:p>
            <a:r>
              <a:rPr lang="en-US"/>
              <a:t>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992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F712E-8575-3BAD-42DE-525F0D5D8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2007"/>
            <a:ext cx="7701434" cy="5120887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sz="2600" b="1" dirty="0">
                <a:effectLst/>
              </a:rPr>
              <a:t>IP and Collaboration</a:t>
            </a:r>
          </a:p>
          <a:p>
            <a:r>
              <a:rPr lang="en-US" sz="2600" dirty="0"/>
              <a:t>Patent Number US 10,332,405 B2</a:t>
            </a:r>
          </a:p>
          <a:p>
            <a:pPr lvl="1"/>
            <a:r>
              <a:rPr lang="en-US" sz="2200" dirty="0"/>
              <a:t>Patent Issued: 06/25/2019</a:t>
            </a:r>
          </a:p>
          <a:p>
            <a:pPr lvl="1"/>
            <a:r>
              <a:rPr lang="en-US" sz="2200" dirty="0"/>
              <a:t>Application filed : 12/19/2014</a:t>
            </a:r>
          </a:p>
          <a:p>
            <a:pPr lvl="1"/>
            <a:r>
              <a:rPr lang="en-US" sz="2200" dirty="0"/>
              <a:t>Assigned to NASA 2015-01-05</a:t>
            </a:r>
          </a:p>
          <a:p>
            <a:pPr lvl="1"/>
            <a:r>
              <a:rPr lang="en-US" sz="2200" dirty="0"/>
              <a:t>Adjusted expiration: 05/19/2036</a:t>
            </a:r>
          </a:p>
          <a:p>
            <a:pPr marL="400050" indent="-285750"/>
            <a:r>
              <a:rPr lang="en-US" sz="2600" dirty="0">
                <a:effectLst/>
              </a:rPr>
              <a:t>Notable – inventor is </a:t>
            </a:r>
            <a:r>
              <a:rPr lang="en-US" sz="2600" dirty="0" err="1"/>
              <a:t>Parimal</a:t>
            </a:r>
            <a:r>
              <a:rPr lang="en-US" sz="2600" dirty="0"/>
              <a:t> </a:t>
            </a:r>
            <a:r>
              <a:rPr lang="en-US" sz="2600" dirty="0" err="1"/>
              <a:t>Kopardekar</a:t>
            </a:r>
            <a:r>
              <a:rPr lang="en-US" sz="2600" dirty="0"/>
              <a:t> (PK) Director of NASA Aeronautics Research Institute (NARI)</a:t>
            </a:r>
            <a:endParaRPr lang="en-US" sz="2600" dirty="0">
              <a:effectLst/>
            </a:endParaRPr>
          </a:p>
          <a:p>
            <a:pPr marL="400050" indent="-285750"/>
            <a:r>
              <a:rPr lang="en-US" sz="2600" dirty="0">
                <a:effectLst/>
              </a:rPr>
              <a:t>Collaboration opportunity</a:t>
            </a:r>
          </a:p>
          <a:p>
            <a:pPr marL="342900" lvl="1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600" b="1" dirty="0"/>
              <a:t>Technology Maturity</a:t>
            </a:r>
          </a:p>
          <a:p>
            <a:r>
              <a:rPr lang="en-US" sz="1900" dirty="0"/>
              <a:t>Part of active research initiative</a:t>
            </a:r>
          </a:p>
          <a:p>
            <a:r>
              <a:rPr lang="en-US" sz="1900" dirty="0"/>
              <a:t>Many features implemented</a:t>
            </a:r>
          </a:p>
          <a:p>
            <a:r>
              <a:rPr lang="en-US" sz="1900" dirty="0"/>
              <a:t>If interested, look into demo</a:t>
            </a:r>
          </a:p>
          <a:p>
            <a:endParaRPr lang="en-US" sz="19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6BFB5-B177-9A34-4868-FDF586DD9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13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2B7F5887-CAA1-6223-2D2F-77DFD755F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6FDBBA-DF7B-D550-36AE-17E1275BC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2" y="365125"/>
            <a:ext cx="7837487" cy="725488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r>
              <a:rPr lang="en-US" sz="2800" b="1" dirty="0"/>
              <a:t>Unmanned Aerial Systems (UAS) Traffic Management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58E9D-E8B7-3DB3-24AE-1408440D8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</a:p>
          <a:p>
            <a:r>
              <a:rPr lang="en-US"/>
              <a:t>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869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D1DB0C-75F7-2379-D28A-0F3DC3C44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14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C3714A8F-E72B-FF6F-7C93-77CEB90F3B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22BDDC7-A744-5AB7-37C9-22A32A04A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47" y="1202076"/>
            <a:ext cx="7747462" cy="4575231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marR="0" lvl="0" indent="0" algn="l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Traffic management system for Unmanned Aerial Systems (UASs) to maintain safe and efficient UAS operations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sz="2200" dirty="0"/>
              <a:t>NASA Ames Research Center (ARC)</a:t>
            </a:r>
          </a:p>
          <a:p>
            <a:pPr lvl="1"/>
            <a:r>
              <a:rPr lang="en-US" sz="1900" dirty="0"/>
              <a:t>Mountain View, CA</a:t>
            </a:r>
          </a:p>
          <a:p>
            <a:pPr lvl="1"/>
            <a:r>
              <a:rPr lang="en-US" sz="2000" dirty="0"/>
              <a:t>Moffett Federal Airfield in California's Silicon Valley</a:t>
            </a:r>
          </a:p>
          <a:p>
            <a:pPr lvl="1"/>
            <a:endParaRPr lang="en-US" sz="1900" dirty="0"/>
          </a:p>
          <a:p>
            <a:pPr marL="0" indent="0">
              <a:buNone/>
            </a:pPr>
            <a:r>
              <a:rPr lang="en-US" sz="2400" dirty="0"/>
              <a:t>For more information:</a:t>
            </a:r>
          </a:p>
          <a:p>
            <a:pPr lvl="1"/>
            <a:endParaRPr lang="en-US" sz="1900" dirty="0"/>
          </a:p>
          <a:p>
            <a:r>
              <a:rPr lang="en-US" dirty="0"/>
              <a:t>For technology questions, contact Jay Singh at NASA Ames Research Center</a:t>
            </a:r>
          </a:p>
          <a:p>
            <a:pPr lvl="1"/>
            <a:r>
              <a:rPr lang="en-US" dirty="0"/>
              <a:t>Email:</a:t>
            </a:r>
            <a:r>
              <a:rPr lang="en-US" sz="1800" dirty="0">
                <a:effectLst/>
                <a:latin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hlinkClick r:id="rId3"/>
              </a:rPr>
              <a:t>jayinder.singh@nasa.gov</a:t>
            </a:r>
            <a:endParaRPr lang="en-US" dirty="0"/>
          </a:p>
          <a:p>
            <a:r>
              <a:rPr lang="en-US" dirty="0"/>
              <a:t>For NASA licensing support, contact Cory Abercrombie  </a:t>
            </a:r>
          </a:p>
          <a:p>
            <a:pPr lvl="1"/>
            <a:r>
              <a:rPr lang="en-US" dirty="0"/>
              <a:t>Email: </a:t>
            </a:r>
            <a:r>
              <a:rPr lang="en-US" dirty="0">
                <a:latin typeface="Arial" panose="020B0604020202020204" pitchFamily="34" charset="0"/>
                <a:hlinkClick r:id="rId4"/>
              </a:rPr>
              <a:t>cory.m.abercrombie@nasa.gov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C2CCE7-010D-9EDE-BAAE-327A5DF66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365125"/>
            <a:ext cx="7837487" cy="725488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r>
              <a:rPr lang="en-US" sz="2800" b="1" dirty="0"/>
              <a:t>Unmanned Aerial Systems (UAS) Traffic Management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877015-6BD0-F013-5A0E-6BDFD40C0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</a:p>
          <a:p>
            <a:r>
              <a:rPr lang="en-US"/>
              <a:t>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036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B49F6-E9D2-3026-D48A-FD94E5BFE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922123" cy="724879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r>
              <a:rPr lang="en-US" sz="2800" b="1" dirty="0">
                <a:effectLst/>
              </a:rPr>
              <a:t>UAV-based foreign object debris (FOD) detection</a:t>
            </a:r>
            <a:endParaRPr lang="en-US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0A584-376C-2E60-A741-0FB04D97E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47" y="1202075"/>
            <a:ext cx="7713027" cy="4767209"/>
          </a:xfrm>
          <a:solidFill>
            <a:schemeClr val="bg1">
              <a:alpha val="68283"/>
            </a:schemeClr>
          </a:solidFill>
          <a:effectLst>
            <a:softEdge rad="126516"/>
          </a:effectLst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b="1" dirty="0">
                <a:effectLst/>
              </a:rPr>
              <a:t>System and method for unmanned aerial vehicle (UAV)-based foreign object debris (FOD) detection</a:t>
            </a:r>
          </a:p>
          <a:p>
            <a:pPr marL="114300" indent="0">
              <a:buNone/>
            </a:pPr>
            <a:endParaRPr lang="en-US" i="1" dirty="0">
              <a:effectLst/>
            </a:endParaRPr>
          </a:p>
          <a:p>
            <a:pPr marL="114300" indent="0">
              <a:buNone/>
            </a:pPr>
            <a:r>
              <a:rPr lang="en-US" sz="2600" i="1" dirty="0">
                <a:effectLst/>
              </a:rPr>
              <a:t>A system to identify foreign object debris on runways, taxiways, and tarmacs using swarm of UAVs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Naval Postgraduate School</a:t>
            </a:r>
          </a:p>
          <a:p>
            <a:pPr lvl="1"/>
            <a:r>
              <a:rPr lang="en-US" sz="1900" dirty="0"/>
              <a:t>	Monterey, CA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Contact</a:t>
            </a:r>
          </a:p>
          <a:p>
            <a:r>
              <a:rPr lang="en-US" sz="1900" dirty="0"/>
              <a:t>Derek Mayer at TechLink</a:t>
            </a:r>
          </a:p>
          <a:p>
            <a:pPr lvl="1"/>
            <a:r>
              <a:rPr lang="en-US" sz="1700" dirty="0"/>
              <a:t>Email: </a:t>
            </a:r>
            <a:r>
              <a:rPr lang="en-US" sz="1700" dirty="0" err="1"/>
              <a:t>Derek.mayer@techlinkcenter.org</a:t>
            </a:r>
            <a:endParaRPr lang="en-US" sz="1700" dirty="0"/>
          </a:p>
          <a:p>
            <a:r>
              <a:rPr lang="en-US" sz="1900" dirty="0"/>
              <a:t>David Scott at TechLink</a:t>
            </a:r>
          </a:p>
          <a:p>
            <a:pPr lvl="1"/>
            <a:r>
              <a:rPr lang="en-US" sz="1700" dirty="0"/>
              <a:t>Email: </a:t>
            </a:r>
            <a:r>
              <a:rPr lang="en-US" sz="1700" dirty="0" err="1"/>
              <a:t>david.scott@techlinkcenter.org</a:t>
            </a:r>
            <a:endParaRPr lang="en-US" sz="1700" dirty="0"/>
          </a:p>
          <a:p>
            <a:pPr algn="l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8306576E-3EAC-7843-CCA6-C6214AA8A6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414FA8-C0B3-5091-0B08-E0F1E5AEA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B3CB9-84CB-B07C-5B38-4358C3DB2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747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A8EA0-F883-4F1C-6D06-906066084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405055"/>
            <a:ext cx="7929196" cy="4603860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dirty="0">
                <a:effectLst/>
              </a:rPr>
              <a:t>Technology overview description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A computer-based system and method allows a user to automatically and aerially inspect a selected runway, taxiway, or tarmac surface for foreign object debris (FOD) using a plurality of UAVs equipped with electro-optical (EO) sensors.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Information about and images of candidate FOD are displayed to the user allowing the user to determine whether to send a team to remove the FOD from the runway.</a:t>
            </a:r>
          </a:p>
          <a:p>
            <a:endParaRPr lang="en-US" sz="20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59FA3-E768-DCEF-9E67-12A15BD8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16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095D069-DD22-7182-1DEB-065017B05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3C01E4C-614A-0976-6065-0C98CE243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365125"/>
            <a:ext cx="7736672" cy="725488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r>
              <a:rPr lang="en-US" sz="2800" b="1" dirty="0">
                <a:effectLst/>
              </a:rPr>
              <a:t>UAV-based foreign object debris (FOD) detection</a:t>
            </a:r>
            <a:endParaRPr lang="en-US" sz="2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3C27341-85A8-53B3-52ED-E6A98B396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738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A8EA0-F883-4F1C-6D06-906066084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405055"/>
            <a:ext cx="7929196" cy="4603860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800" b="1" dirty="0">
                <a:effectLst/>
              </a:rPr>
              <a:t>Problem Description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Debris or unwanted objects on runways may cause damage to aircraft and jet engines and tires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</a:rPr>
              <a:t>also injury to ground </a:t>
            </a:r>
            <a:r>
              <a:rPr lang="en-US" sz="1800" dirty="0" err="1">
                <a:effectLst/>
              </a:rPr>
              <a:t>personell</a:t>
            </a:r>
            <a:endParaRPr lang="en-US" sz="1800" dirty="0"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manual inspection is slow and human resource intensive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large airports have elaborate </a:t>
            </a:r>
            <a:r>
              <a:rPr lang="en-US" sz="2400" dirty="0" err="1">
                <a:effectLst/>
              </a:rPr>
              <a:t>realtime</a:t>
            </a:r>
            <a:r>
              <a:rPr lang="en-US" sz="2400" dirty="0">
                <a:effectLst/>
              </a:rPr>
              <a:t> systems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visual FOD detection by humans is found to be not reliable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Smaller objects can increase wear and maintenance costs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59FA3-E768-DCEF-9E67-12A15BD8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17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095D069-DD22-7182-1DEB-065017B05A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7C38429-44FE-B8FA-7A1D-CDA57D52E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365125"/>
            <a:ext cx="7736672" cy="725488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r>
              <a:rPr lang="en-US" sz="2800" b="1" dirty="0">
                <a:effectLst/>
              </a:rPr>
              <a:t>UAV-based foreign object debris (FOD) detection</a:t>
            </a:r>
            <a:endParaRPr lang="en-US" sz="28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2048F8-5A4D-BF73-9CA6-5EC12BC87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214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A8EA0-F883-4F1C-6D06-906066084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405055"/>
            <a:ext cx="7929196" cy="4603860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dirty="0">
                <a:effectLst/>
              </a:rPr>
              <a:t>Technology solution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A 'swarm' of UAVs fly down the runway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Live images of the runway surface captured by the EO sensors are transmitted from the UAVs during an inspection sweep of the runway surface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Imagery is connected and processed through the software application and GUI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Images compared with FOD-free reference images of the runway surface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could also observe overall runway structural conditions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59FA3-E768-DCEF-9E67-12A15BD8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18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095D069-DD22-7182-1DEB-065017B05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7084D4-91DD-6090-2BDA-7811065E6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365125"/>
            <a:ext cx="7746946" cy="725488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r>
              <a:rPr lang="en-US" sz="2800" b="1" dirty="0">
                <a:effectLst/>
              </a:rPr>
              <a:t>UAV-based foreign object debris (FOD) detection</a:t>
            </a:r>
            <a:endParaRPr lang="en-US" sz="2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50B124-779B-D550-D86B-76DB20FBAB49}"/>
              </a:ext>
            </a:extLst>
          </p:cNvPr>
          <p:cNvSpPr txBox="1"/>
          <p:nvPr/>
        </p:nvSpPr>
        <p:spPr>
          <a:xfrm>
            <a:off x="996593" y="34418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D1181-CC58-B7A8-1124-60D8B4D89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5911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03978-298C-C894-295A-61E6A979B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38" y="1366955"/>
            <a:ext cx="7706458" cy="4521379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800" b="1" dirty="0">
                <a:effectLst/>
              </a:rPr>
              <a:t>Market opportunity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sz="2400" dirty="0">
              <a:effectLst/>
            </a:endParaRPr>
          </a:p>
          <a:p>
            <a:pPr marL="114300" indent="0">
              <a:buNone/>
            </a:pPr>
            <a:r>
              <a:rPr lang="en-US" sz="2700" dirty="0">
                <a:effectLst/>
              </a:rPr>
              <a:t>May be cost effective solution for medium or smaller airports</a:t>
            </a:r>
          </a:p>
          <a:p>
            <a:pPr marL="800100" lvl="1" indent="-228600"/>
            <a:r>
              <a:rPr lang="en-US" sz="2700" dirty="0">
                <a:effectLst/>
              </a:rPr>
              <a:t>Possibly lower traffic airports</a:t>
            </a:r>
          </a:p>
          <a:p>
            <a:pPr marL="1143000" lvl="2" indent="-342900"/>
            <a:endParaRPr lang="en-US" sz="2100" dirty="0">
              <a:effectLst/>
            </a:endParaRPr>
          </a:p>
          <a:p>
            <a:pPr marL="114300" indent="0">
              <a:buNone/>
            </a:pPr>
            <a:r>
              <a:rPr lang="en-US" sz="2700" dirty="0">
                <a:effectLst/>
              </a:rPr>
              <a:t>larger civil airports have sophisticated FOD detection systems</a:t>
            </a:r>
          </a:p>
          <a:p>
            <a:pPr marL="800100" lvl="1" indent="-228600"/>
            <a:r>
              <a:rPr lang="en-US" sz="2100" dirty="0">
                <a:effectLst/>
              </a:rPr>
              <a:t>real time detection for high traffic runways</a:t>
            </a:r>
          </a:p>
          <a:p>
            <a:pPr marL="571500" lvl="1" indent="0">
              <a:buNone/>
            </a:pPr>
            <a:endParaRPr lang="en-US" sz="2400" dirty="0">
              <a:effectLst/>
            </a:endParaRPr>
          </a:p>
          <a:p>
            <a:pPr marL="342900" lvl="1" indent="0">
              <a:buNone/>
            </a:pPr>
            <a:endParaRPr lang="en-US" sz="2800" dirty="0"/>
          </a:p>
          <a:p>
            <a:pPr lvl="2"/>
            <a:endParaRPr lang="en-US" sz="2400" dirty="0"/>
          </a:p>
          <a:p>
            <a:pPr lvl="1"/>
            <a:endParaRPr lang="en-US" sz="32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24FB3F-D71E-B59A-5142-D308EDD2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19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7B636F3E-9A0E-BFE8-3AB4-7462DF9FCA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A42C75-EA3D-4439-ED6C-CDCE8D4F2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365125"/>
            <a:ext cx="7837487" cy="725488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r>
              <a:rPr lang="en-US" sz="2800" b="1" dirty="0">
                <a:effectLst/>
              </a:rPr>
              <a:t>UAV-based foreign object debris (FOD) detection</a:t>
            </a:r>
            <a:endParaRPr lang="en-US" sz="28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491DB7-F66F-70A2-60E7-4AEE1BD05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971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B49F6-E9D2-3026-D48A-FD94E5BFE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817907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Vertiport Assessment and Mobility Operations System  (VAMOS!)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0A584-376C-2E60-A741-0FB04D97E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47" y="1559169"/>
            <a:ext cx="7713027" cy="4255477"/>
          </a:xfrm>
          <a:solidFill>
            <a:schemeClr val="bg1">
              <a:alpha val="68283"/>
            </a:schemeClr>
          </a:solidFill>
          <a:effectLst>
            <a:softEdge rad="126516"/>
          </a:effectLst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i="1" dirty="0"/>
              <a:t>A tool to support urban Vertiport location planning and assessment </a:t>
            </a:r>
            <a:endParaRPr lang="en-US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NASA Ames Research Center (ARC)</a:t>
            </a:r>
          </a:p>
          <a:p>
            <a:pPr lvl="1"/>
            <a:r>
              <a:rPr lang="en-US" sz="1900" dirty="0"/>
              <a:t>Mountain View, CA</a:t>
            </a:r>
          </a:p>
          <a:p>
            <a:pPr lvl="1"/>
            <a:r>
              <a:rPr lang="en-US" sz="2000" dirty="0"/>
              <a:t>Moffett Federal Airfield in California's Silicon Valley</a:t>
            </a:r>
            <a:endParaRPr lang="en-US" sz="1900" dirty="0"/>
          </a:p>
          <a:p>
            <a:pPr lvl="1"/>
            <a:endParaRPr lang="en-US" sz="1900" dirty="0"/>
          </a:p>
          <a:p>
            <a:r>
              <a:rPr lang="en-US" dirty="0"/>
              <a:t>For technology questions, contact Jay Singh at NASA Ames Research Center</a:t>
            </a:r>
          </a:p>
          <a:p>
            <a:pPr lvl="1"/>
            <a:r>
              <a:rPr lang="en-US" dirty="0"/>
              <a:t>Email:</a:t>
            </a:r>
            <a:r>
              <a:rPr lang="en-US" sz="1800" dirty="0">
                <a:effectLst/>
                <a:latin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hlinkClick r:id="rId2"/>
              </a:rPr>
              <a:t>jayinder.singh@nasa.gov</a:t>
            </a:r>
            <a:endParaRPr lang="en-US" dirty="0"/>
          </a:p>
          <a:p>
            <a:r>
              <a:rPr lang="en-US" dirty="0"/>
              <a:t>For NASA licensing support, contact Cory Abercrombie  </a:t>
            </a:r>
          </a:p>
          <a:p>
            <a:pPr lvl="1"/>
            <a:r>
              <a:rPr lang="en-US" dirty="0"/>
              <a:t>Email: </a:t>
            </a:r>
            <a:r>
              <a:rPr lang="en-US" dirty="0" err="1">
                <a:latin typeface="Arial" panose="020B0604020202020204" pitchFamily="34" charset="0"/>
                <a:hlinkClick r:id="rId3"/>
              </a:rPr>
              <a:t>cory.m.abercrombie@nasa.gov</a:t>
            </a:r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8306576E-3EAC-7843-CCA6-C6214AA8A6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414FA8-C0B3-5091-0B08-E0F1E5AEA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5585D2-0BBC-0E07-2C68-58A175A9E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771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F712E-8575-3BAD-42DE-525F0D5D8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2007"/>
            <a:ext cx="7701434" cy="5120887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b="1" dirty="0">
                <a:effectLst/>
              </a:rPr>
              <a:t>IP and Collaboration</a:t>
            </a:r>
          </a:p>
          <a:p>
            <a:pPr marL="400050" indent="-285750"/>
            <a:r>
              <a:rPr lang="en-US" sz="2400" dirty="0">
                <a:effectLst/>
              </a:rPr>
              <a:t>US Patent information</a:t>
            </a:r>
          </a:p>
          <a:p>
            <a:pPr marL="800100" lvl="1" indent="-228600"/>
            <a:r>
              <a:rPr lang="en-US" sz="2000" dirty="0">
                <a:effectLst/>
              </a:rPr>
              <a:t>US 11,281,905 B2</a:t>
            </a:r>
          </a:p>
          <a:p>
            <a:pPr marL="800100" lvl="1" indent="-228600"/>
            <a:r>
              <a:rPr lang="en-US" sz="2000" dirty="0">
                <a:effectLst/>
              </a:rPr>
              <a:t>Application filed: 09/12/2019</a:t>
            </a:r>
          </a:p>
          <a:p>
            <a:pPr marL="800100" lvl="1" indent="-228600"/>
            <a:r>
              <a:rPr lang="en-US" sz="2000" dirty="0">
                <a:effectLst/>
              </a:rPr>
              <a:t>Assigned to THE UNITED STATES OF AMERICA, AS REPRESENTED BY THE SECRETARY OF THE NAVY</a:t>
            </a:r>
          </a:p>
          <a:p>
            <a:pPr marL="800100" lvl="1" indent="-228600"/>
            <a:r>
              <a:rPr lang="en-US" sz="2000" dirty="0">
                <a:effectLst/>
              </a:rPr>
              <a:t>Patent issued 03/22/2022</a:t>
            </a:r>
          </a:p>
          <a:p>
            <a:pPr marL="800100" lvl="1" indent="-228600"/>
            <a:r>
              <a:rPr lang="en-US" sz="2000" dirty="0">
                <a:effectLst/>
              </a:rPr>
              <a:t>Adjusted expiration 03/12/2040</a:t>
            </a:r>
          </a:p>
          <a:p>
            <a:pPr marL="571500" indent="-342900"/>
            <a:r>
              <a:rPr lang="en-US" sz="2400" dirty="0">
                <a:effectLst/>
              </a:rPr>
              <a:t>Open to collaboration</a:t>
            </a:r>
          </a:p>
          <a:p>
            <a:pPr lvl="1"/>
            <a:endParaRPr lang="en-US" sz="1400" dirty="0"/>
          </a:p>
          <a:p>
            <a:pPr marL="0" indent="0" algn="l">
              <a:buNone/>
            </a:pPr>
            <a:r>
              <a:rPr lang="en-US" sz="2400" b="1" dirty="0">
                <a:effectLst/>
              </a:rPr>
              <a:t>Technology Maturity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Application and User interface prototyped in </a:t>
            </a:r>
            <a:r>
              <a:rPr lang="en-US" sz="2000" dirty="0" err="1">
                <a:effectLst/>
              </a:rPr>
              <a:t>Matlab</a:t>
            </a:r>
            <a:endParaRPr lang="en-US" sz="2000" dirty="0"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000" dirty="0"/>
              <a:t>R</a:t>
            </a:r>
            <a:r>
              <a:rPr lang="en-US" sz="2000" dirty="0">
                <a:effectLst/>
              </a:rPr>
              <a:t>esearch papers published</a:t>
            </a:r>
          </a:p>
          <a:p>
            <a:pPr lvl="1"/>
            <a:endParaRPr lang="en-US" sz="14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6BFB5-B177-9A34-4868-FDF586DD9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20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2B7F5887-CAA1-6223-2D2F-77DFD755F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6FDBBA-DF7B-D550-36AE-17E1275BC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2" y="365125"/>
            <a:ext cx="7837487" cy="725488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r>
              <a:rPr lang="en-US" sz="2800" b="1" dirty="0">
                <a:effectLst/>
              </a:rPr>
              <a:t>UAV-based foreign object debris (FOD) detection</a:t>
            </a:r>
            <a:endParaRPr lang="en-US" sz="2800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3D842-AAAF-3B99-2DE9-2B7E806E5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083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D1DB0C-75F7-2379-D28A-0F3DC3C44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21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C3714A8F-E72B-FF6F-7C93-77CEB90F3B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22BDDC7-A744-5AB7-37C9-22A32A04A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47" y="1253447"/>
            <a:ext cx="7572349" cy="4523860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b="1" dirty="0">
                <a:effectLst/>
              </a:rPr>
              <a:t>System and method for unmanned aerial vehicle (UAV)-based foreign object debris (FOD) detection</a:t>
            </a:r>
          </a:p>
          <a:p>
            <a:pPr marL="114300" indent="0">
              <a:buNone/>
            </a:pPr>
            <a:endParaRPr lang="en-US" i="1" dirty="0">
              <a:effectLst/>
            </a:endParaRPr>
          </a:p>
          <a:p>
            <a:pPr marL="114300" indent="0">
              <a:buNone/>
            </a:pPr>
            <a:r>
              <a:rPr lang="en-US" i="1" dirty="0">
                <a:effectLst/>
              </a:rPr>
              <a:t>system to identify foreign object debris on runways, taxiways, and tarmacs using swarm of UAVs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Naval Postgraduate School</a:t>
            </a:r>
          </a:p>
          <a:p>
            <a:pPr lvl="1"/>
            <a:r>
              <a:rPr lang="en-US" sz="1900" dirty="0"/>
              <a:t>	Monterey, CA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Contact</a:t>
            </a:r>
          </a:p>
          <a:p>
            <a:r>
              <a:rPr lang="en-US" sz="1900" dirty="0"/>
              <a:t>Derek Mayer at TechLink</a:t>
            </a:r>
          </a:p>
          <a:p>
            <a:pPr lvl="1"/>
            <a:r>
              <a:rPr lang="en-US" sz="1700" dirty="0"/>
              <a:t>Email: </a:t>
            </a:r>
            <a:r>
              <a:rPr lang="en-US" sz="1700" dirty="0" err="1"/>
              <a:t>Derek.mayer@techlinkcenter.org</a:t>
            </a:r>
            <a:endParaRPr lang="en-US" sz="1700" dirty="0"/>
          </a:p>
          <a:p>
            <a:r>
              <a:rPr lang="en-US" sz="1900" dirty="0"/>
              <a:t>David Scott at TechLink</a:t>
            </a:r>
          </a:p>
          <a:p>
            <a:pPr lvl="1"/>
            <a:r>
              <a:rPr lang="en-US" sz="1700" dirty="0"/>
              <a:t>Email: </a:t>
            </a:r>
            <a:r>
              <a:rPr lang="en-US" sz="1700" dirty="0" err="1"/>
              <a:t>david.scott@techlinkcenter.org</a:t>
            </a:r>
            <a:endParaRPr lang="en-US" sz="1700" dirty="0"/>
          </a:p>
          <a:p>
            <a:pPr lv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C2CCE7-010D-9EDE-BAAE-327A5DF66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365125"/>
            <a:ext cx="7695575" cy="725488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r>
              <a:rPr lang="en-US" sz="2800" b="1" dirty="0">
                <a:effectLst/>
              </a:rPr>
              <a:t>UAV-based foreign object debris (FOD) detection</a:t>
            </a:r>
            <a:endParaRPr lang="en-US" sz="2800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CC4A55-FC26-7FE8-E170-1E27F6D3A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Jack James: </a:t>
            </a:r>
            <a:r>
              <a:rPr lang="en-US" dirty="0" err="1"/>
              <a:t>JJames@dcnteam.com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9309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B49F6-E9D2-3026-D48A-FD94E5BFE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079" y="267129"/>
            <a:ext cx="8034391" cy="822742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marL="457200"/>
            <a:r>
              <a:rPr lang="en-US" sz="3100" b="1" dirty="0">
                <a:effectLst/>
              </a:rPr>
              <a:t>UAV-based point, distance, and velocity measurement system for ground targets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0A584-376C-2E60-A741-0FB04D97E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47" y="1191803"/>
            <a:ext cx="7713027" cy="4746660"/>
          </a:xfrm>
          <a:solidFill>
            <a:schemeClr val="bg1">
              <a:alpha val="68283"/>
            </a:schemeClr>
          </a:solidFill>
          <a:effectLst>
            <a:softEdge rad="126516"/>
          </a:effectLst>
        </p:spPr>
        <p:txBody>
          <a:bodyPr>
            <a:normAutofit lnSpcReduction="10000"/>
          </a:bodyPr>
          <a:lstStyle/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114300" indent="0">
              <a:buNone/>
            </a:pPr>
            <a:r>
              <a:rPr lang="en-US" sz="2400" i="1" dirty="0">
                <a:effectLst/>
              </a:rPr>
              <a:t>UAV and camera system to precisely measure location and movement of ground points or objects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114300" indent="0">
              <a:buNone/>
            </a:pPr>
            <a:r>
              <a:rPr lang="en-US" dirty="0">
                <a:effectLst/>
              </a:rPr>
              <a:t>Naval Surface Warfare Center - Corona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Corona California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sz="2200" dirty="0"/>
              <a:t>Contact</a:t>
            </a:r>
          </a:p>
          <a:p>
            <a:r>
              <a:rPr lang="en-US" sz="1900" dirty="0"/>
              <a:t>Derek Mayer at TechLink</a:t>
            </a:r>
          </a:p>
          <a:p>
            <a:pPr lvl="1"/>
            <a:r>
              <a:rPr lang="en-US" sz="1700" dirty="0"/>
              <a:t>Email: </a:t>
            </a:r>
            <a:r>
              <a:rPr lang="en-US" sz="1700" dirty="0" err="1"/>
              <a:t>Derek.mayer@techlinkcenter.org</a:t>
            </a:r>
            <a:endParaRPr lang="en-US" sz="1700" dirty="0"/>
          </a:p>
          <a:p>
            <a:r>
              <a:rPr lang="en-US" sz="1900" dirty="0"/>
              <a:t>David Scott at TechLink</a:t>
            </a:r>
          </a:p>
          <a:p>
            <a:pPr lvl="1"/>
            <a:r>
              <a:rPr lang="en-US" sz="1700" dirty="0"/>
              <a:t>Email: </a:t>
            </a:r>
            <a:r>
              <a:rPr lang="en-US" sz="1700" dirty="0" err="1"/>
              <a:t>david.scott@techlinkcenter.org</a:t>
            </a:r>
            <a:endParaRPr lang="en-US" sz="1700" dirty="0"/>
          </a:p>
          <a:p>
            <a:pPr algn="l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8306576E-3EAC-7843-CCA6-C6214AA8A6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414FA8-C0B3-5091-0B08-E0F1E5AEA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EBA4BD-721E-6D36-907B-8AB44B160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964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A8EA0-F883-4F1C-6D06-906066084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602769"/>
            <a:ext cx="7929196" cy="4406146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800" b="1" dirty="0">
                <a:effectLst/>
              </a:rPr>
              <a:t>Technology overview description</a:t>
            </a:r>
          </a:p>
          <a:p>
            <a:pPr marL="400050" indent="-285750"/>
            <a:r>
              <a:rPr lang="en-US" sz="2400" dirty="0">
                <a:effectLst/>
              </a:rPr>
              <a:t>An aerial platform-based measurement system to measure distances, determine ground points, analyze the speed of moving objects, and perform other velocity measurements and analyses</a:t>
            </a:r>
          </a:p>
          <a:p>
            <a:pPr marL="400050" indent="-285750"/>
            <a:r>
              <a:rPr lang="en-US" sz="2400" dirty="0">
                <a:effectLst/>
              </a:rPr>
              <a:t>System can monitor vehicular velocities over a diversity of terrain, such as flat or irregular ground</a:t>
            </a:r>
          </a:p>
          <a:p>
            <a:endParaRPr lang="en-US" sz="20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59FA3-E768-DCEF-9E67-12A15BD8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23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095D069-DD22-7182-1DEB-065017B05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34DE97B9-0E35-CBFC-F3AF-2EF8ACE2406F}"/>
              </a:ext>
            </a:extLst>
          </p:cNvPr>
          <p:cNvSpPr txBox="1">
            <a:spLocks/>
          </p:cNvSpPr>
          <p:nvPr/>
        </p:nvSpPr>
        <p:spPr>
          <a:xfrm>
            <a:off x="565079" y="267129"/>
            <a:ext cx="8034391" cy="822742"/>
          </a:xfrm>
          <a:prstGeom prst="rect">
            <a:avLst/>
          </a:prstGeo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/>
            <a:r>
              <a:rPr lang="en-US" sz="3100" b="1" dirty="0"/>
              <a:t>UAV-based point, distance, and velocity measurement system for ground targets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D944845-C755-5E40-E4E2-303A8ED01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2476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A8EA0-F883-4F1C-6D06-906066084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405055"/>
            <a:ext cx="7929196" cy="4603860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dirty="0">
                <a:effectLst/>
              </a:rPr>
              <a:t>Problem Description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When precision measurement of position or movement data on an object or target is needed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For typical object without a GNSS (GPS) or when greater precision is required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Some simple examples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Military ballistic munition accuracy, testing and training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Law enforcement for forensics, pursuit, monitoring traffic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Sports performance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Traditional solutions can be expensive to operate or deploy, manually intensive or time consuming to operate or deploy, and/or do not offer real-time results. </a:t>
            </a:r>
          </a:p>
          <a:p>
            <a:endParaRPr lang="en-US" sz="20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59FA3-E768-DCEF-9E67-12A15BD8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24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095D069-DD22-7182-1DEB-065017B05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7C38429-44FE-B8FA-7A1D-CDA57D52E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365125"/>
            <a:ext cx="7736672" cy="725488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marL="457200"/>
            <a:r>
              <a:rPr lang="en-US" sz="2800" b="1" dirty="0"/>
              <a:t>UAV-based point, distance, and velocity measurement system for ground targets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62D89E-8BAC-ABA1-B389-A802C1BF5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3680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A8EA0-F883-4F1C-6D06-906066084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405055"/>
            <a:ext cx="7929196" cy="4603860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dirty="0">
                <a:effectLst/>
              </a:rPr>
              <a:t>Technology solution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Technology uses down looking camera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Camera stabilized separately from UAS platform to maintain precise down looking image 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Inertial Measurement Unit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Gimbal control unit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Precision is based on laser rangefinder or lidar, an altimeter, or any other device configured for distance measurement between a ground point and camera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Uses geo reference data and distance measuring sensors (e.g. laser) to establish reference Field of View (</a:t>
            </a:r>
            <a:r>
              <a:rPr lang="en-US" dirty="0" err="1">
                <a:effectLst/>
              </a:rPr>
              <a:t>FoV</a:t>
            </a:r>
            <a:r>
              <a:rPr lang="en-US" dirty="0">
                <a:effectLst/>
              </a:rPr>
              <a:t>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From reference </a:t>
            </a:r>
            <a:r>
              <a:rPr lang="en-US" dirty="0" err="1">
                <a:effectLst/>
              </a:rPr>
              <a:t>FoV</a:t>
            </a:r>
            <a:r>
              <a:rPr lang="en-US" dirty="0">
                <a:effectLst/>
              </a:rPr>
              <a:t>, can determine location and motion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>
                <a:effectLst/>
              </a:rPr>
              <a:t>an 'score' for performance measurements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Precision determination of position and movement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quickly and autonomously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Lower cost compared to some other methods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endParaRPr lang="en-US" sz="20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59FA3-E768-DCEF-9E67-12A15BD8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25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095D069-DD22-7182-1DEB-065017B05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7084D4-91DD-6090-2BDA-7811065E6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365125"/>
            <a:ext cx="7746946" cy="725488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marL="457200"/>
            <a:r>
              <a:rPr lang="en-US" sz="2800" b="1" dirty="0"/>
              <a:t>UAV-based point, distance, and velocity measurement system for ground targets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1A3A1E-1D7F-230E-C3B3-4693A382F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06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03978-298C-C894-295A-61E6A979B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38" y="1366955"/>
            <a:ext cx="7706458" cy="4521379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dirty="0">
                <a:effectLst/>
              </a:rPr>
              <a:t>Market opportunity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Military for artillery performance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Any measurement of ballistic performance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Law enforcement for some applications or forensics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Sports performance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Possible agriculture or conservation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Possible infrastructure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2"/>
            <a:endParaRPr lang="en-US" sz="1800" dirty="0"/>
          </a:p>
          <a:p>
            <a:pPr lvl="1"/>
            <a:endParaRPr lang="en-US" sz="24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24FB3F-D71E-B59A-5142-D308EDD2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26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7B636F3E-9A0E-BFE8-3AB4-7462DF9FCA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A42C75-EA3D-4439-ED6C-CDCE8D4F2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365125"/>
            <a:ext cx="7837487" cy="725488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marL="457200"/>
            <a:r>
              <a:rPr lang="en-US" sz="2800" b="1" dirty="0"/>
              <a:t>UAV-based point, distance, and velocity measurement system for ground targets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EABA84-52D1-7D00-C586-6F0BD1671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4641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F712E-8575-3BAD-42DE-525F0D5D8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2007"/>
            <a:ext cx="7701434" cy="5120887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dirty="0">
                <a:effectLst/>
              </a:rPr>
              <a:t>IP and Collaboration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Patent. U.S. Patent 11,140,326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application 5/23/2016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Issued 10/5/2021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Adjusted expiration 8/9/2038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assigned to Secretary of Navy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appears to have filed PCT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Licensing available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Collaboration with NAVY researchers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dirty="0">
                <a:effectLst/>
              </a:rPr>
              <a:t>Technology Maturity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Contact for latest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Patent describes straightforward method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Will need testing to characterize precision for different applications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Somewhat UAV platform independent, can use variety of currentl</a:t>
            </a:r>
            <a:r>
              <a:rPr lang="en-US" dirty="0"/>
              <a:t>y available vehicles</a:t>
            </a:r>
            <a:endParaRPr lang="en-US" dirty="0">
              <a:effectLst/>
            </a:endParaRPr>
          </a:p>
          <a:p>
            <a:pPr marL="114300" indent="0">
              <a:buNone/>
            </a:pPr>
            <a:endParaRPr lang="en-US" dirty="0">
              <a:effectLst/>
            </a:endParaRPr>
          </a:p>
          <a:p>
            <a:pPr lvl="1"/>
            <a:endParaRPr lang="en-US" sz="16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6BFB5-B177-9A34-4868-FDF586DD9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27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2B7F5887-CAA1-6223-2D2F-77DFD755F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6FDBBA-DF7B-D550-36AE-17E1275BC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2" y="365125"/>
            <a:ext cx="7837487" cy="725488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marL="457200"/>
            <a:r>
              <a:rPr lang="en-US" sz="2800" b="1" dirty="0"/>
              <a:t>UAV-based point, distance, and velocity measurement system for ground targets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3C2AB1-BD6A-AE0C-D9E4-D2C38DD79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6630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D1DB0C-75F7-2379-D28A-0F3DC3C44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28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C3714A8F-E72B-FF6F-7C93-77CEB90F3B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22BDDC7-A744-5AB7-37C9-22A32A04A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47" y="1202076"/>
            <a:ext cx="7572349" cy="4575231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sz="2400" i="1" dirty="0">
                <a:effectLst/>
              </a:rPr>
              <a:t>UAV and camera system to precisely measure location and movement of ground points or objects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114300" indent="0">
              <a:buNone/>
            </a:pPr>
            <a:r>
              <a:rPr lang="en-US" dirty="0">
                <a:effectLst/>
              </a:rPr>
              <a:t>Naval Surface Warfare Center - Corona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Corona California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sz="2200" dirty="0"/>
              <a:t>For more information contact</a:t>
            </a:r>
          </a:p>
          <a:p>
            <a:r>
              <a:rPr lang="en-US" sz="1900" dirty="0"/>
              <a:t>Derek Mayer at TechLink</a:t>
            </a:r>
          </a:p>
          <a:p>
            <a:pPr lvl="1"/>
            <a:r>
              <a:rPr lang="en-US" sz="1700" dirty="0"/>
              <a:t>Email: </a:t>
            </a:r>
            <a:r>
              <a:rPr lang="en-US" sz="1700" dirty="0" err="1"/>
              <a:t>Derek.mayer@techlinkcenter.org</a:t>
            </a:r>
            <a:endParaRPr lang="en-US" sz="1700" dirty="0"/>
          </a:p>
          <a:p>
            <a:r>
              <a:rPr lang="en-US" sz="1900" dirty="0"/>
              <a:t>David Scott at TechLink</a:t>
            </a:r>
          </a:p>
          <a:p>
            <a:pPr lvl="1"/>
            <a:r>
              <a:rPr lang="en-US" sz="1700" dirty="0"/>
              <a:t>Email: </a:t>
            </a:r>
            <a:r>
              <a:rPr lang="en-US" sz="1700" dirty="0" err="1"/>
              <a:t>david.scott@techlinkcenter.org</a:t>
            </a:r>
            <a:endParaRPr lang="en-US" sz="17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C2CCE7-010D-9EDE-BAAE-327A5DF66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365125"/>
            <a:ext cx="7695575" cy="725488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marL="457200"/>
            <a:r>
              <a:rPr lang="en-US" sz="2800" b="1" dirty="0"/>
              <a:t>UAV-based point, distance, and velocity measurement system for ground targets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44CB87-CD21-6AF3-4805-67243BF49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509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A8EA0-F883-4F1C-6D06-906066084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592493"/>
            <a:ext cx="7929196" cy="4416421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sz="2400" b="1" dirty="0">
                <a:effectLst/>
              </a:rPr>
              <a:t>Technology overview description</a:t>
            </a:r>
          </a:p>
          <a:p>
            <a:pPr marL="0" indent="0" algn="l">
              <a:buNone/>
            </a:pPr>
            <a:endParaRPr lang="en-US" b="1" dirty="0">
              <a:effectLst/>
            </a:endParaRPr>
          </a:p>
          <a:p>
            <a:pPr marL="400050" indent="-285750"/>
            <a:r>
              <a:rPr lang="en-US" dirty="0">
                <a:effectLst/>
              </a:rPr>
              <a:t>NASA developed software tool and algorithm based on Advanced Air Mobility campaign and research projects</a:t>
            </a:r>
          </a:p>
          <a:p>
            <a:pPr marL="400050" indent="-285750"/>
            <a:r>
              <a:rPr lang="en-US" dirty="0">
                <a:effectLst/>
              </a:rPr>
              <a:t>Evaluates suitability of vertiport location and vertiport network in a metropolitan area</a:t>
            </a:r>
          </a:p>
          <a:p>
            <a:pPr marL="400050" indent="-285750"/>
            <a:r>
              <a:rPr lang="en-US" dirty="0">
                <a:effectLst/>
              </a:rPr>
              <a:t>Evaluation based on key factors as characterized in research along with city specific goals and objectives. </a:t>
            </a:r>
            <a:endParaRPr lang="en-US" dirty="0">
              <a:solidFill>
                <a:srgbClr val="FF0000"/>
              </a:solidFill>
              <a:effectLst/>
            </a:endParaRPr>
          </a:p>
          <a:p>
            <a:pPr marL="400050" indent="-285750"/>
            <a:endParaRPr lang="en-US" dirty="0">
              <a:effectLst/>
            </a:endParaRPr>
          </a:p>
          <a:p>
            <a:pPr marL="114300" indent="0" algn="ctr">
              <a:buNone/>
            </a:pPr>
            <a:r>
              <a:rPr lang="en-US" dirty="0">
                <a:effectLst/>
              </a:rPr>
              <a:t>A vertiport refers to a physical structure for the departure, arrival, and parking/storage of AAM vehicles.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58A2983-F954-F4FB-8E12-F10A21962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858062"/>
          </a:xfrm>
          <a:solidFill>
            <a:schemeClr val="bg1">
              <a:lumMod val="85000"/>
              <a:alpha val="63000"/>
            </a:schemeClr>
          </a:solidFill>
          <a:ln w="12700">
            <a:solidFill>
              <a:schemeClr val="tx1"/>
            </a:solidFill>
          </a:ln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Vertiport Assessment and Mobility Operations System (VAMOS!)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59FA3-E768-DCEF-9E67-12A15BD8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095D069-DD22-7182-1DEB-065017B05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46127F4-354B-B7DA-8920-AE23FA45F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170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03978-298C-C894-295A-61E6A979B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38" y="1263589"/>
            <a:ext cx="7706458" cy="4577015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en-US" b="1" dirty="0">
                <a:effectLst/>
              </a:rPr>
              <a:t>Problem Description</a:t>
            </a:r>
          </a:p>
          <a:p>
            <a:pPr marL="400050" indent="-285750"/>
            <a:r>
              <a:rPr lang="en-US" dirty="0"/>
              <a:t>New c</a:t>
            </a:r>
            <a:r>
              <a:rPr lang="en-US" dirty="0">
                <a:effectLst/>
              </a:rPr>
              <a:t>hallenge for Cities and Metropolitan area (intercounty) planners</a:t>
            </a:r>
          </a:p>
          <a:p>
            <a:pPr marL="800100" lvl="1" indent="-228600"/>
            <a:r>
              <a:rPr lang="en-US" dirty="0"/>
              <a:t>Support competitive business environment</a:t>
            </a:r>
          </a:p>
          <a:p>
            <a:pPr marL="800100" lvl="1" indent="-228600"/>
            <a:r>
              <a:rPr lang="en-US" dirty="0"/>
              <a:t>Varied applications and services  </a:t>
            </a:r>
          </a:p>
          <a:p>
            <a:pPr marL="1257300" lvl="2" indent="-228600"/>
            <a:r>
              <a:rPr lang="en-US" sz="1700" dirty="0"/>
              <a:t>delivery, first responders, personal transport, inspection..</a:t>
            </a:r>
          </a:p>
          <a:p>
            <a:pPr marL="800100" lvl="1" indent="-228600"/>
            <a:r>
              <a:rPr lang="en-US" dirty="0"/>
              <a:t>A new layer of activity and traffic</a:t>
            </a:r>
          </a:p>
          <a:p>
            <a:pPr marL="1257300" lvl="2" indent="-228600"/>
            <a:r>
              <a:rPr lang="en-US" sz="1900" dirty="0"/>
              <a:t>optimized locations and corridors </a:t>
            </a:r>
          </a:p>
          <a:p>
            <a:pPr marL="800100" lvl="1" indent="-228600"/>
            <a:r>
              <a:rPr lang="en-US" dirty="0"/>
              <a:t>Varied vehicle designs and capabilities  </a:t>
            </a:r>
          </a:p>
          <a:p>
            <a:pPr marL="800100" lvl="1" indent="-228600"/>
            <a:r>
              <a:rPr lang="en-US" dirty="0"/>
              <a:t>Urban infrastructure should be ready as new vehicles and applications are ready</a:t>
            </a:r>
          </a:p>
          <a:p>
            <a:pPr marL="400050" indent="-285750"/>
            <a:r>
              <a:rPr lang="en-US" dirty="0">
                <a:effectLst/>
              </a:rPr>
              <a:t>Widespread adoption of AAM concept will necessitate urban vertiport networks that optimize traffic and service delivery</a:t>
            </a:r>
            <a:r>
              <a:rPr lang="en-US" dirty="0"/>
              <a:t>.</a:t>
            </a:r>
          </a:p>
          <a:p>
            <a:pPr marL="742950" lvl="1" indent="-285750"/>
            <a:r>
              <a:rPr lang="en-US" dirty="0">
                <a:effectLst/>
              </a:rPr>
              <a:t>Throughout a geographical and metropolitan region. </a:t>
            </a:r>
          </a:p>
          <a:p>
            <a:pPr marL="114300" indent="0">
              <a:buNone/>
            </a:pPr>
            <a:r>
              <a:rPr lang="en-US" sz="2600" i="1" dirty="0">
                <a:effectLst/>
              </a:rPr>
              <a:t>Need for </a:t>
            </a:r>
            <a:r>
              <a:rPr lang="en-US" sz="2600" i="1" dirty="0"/>
              <a:t>tool and method </a:t>
            </a:r>
            <a:r>
              <a:rPr lang="en-US" sz="2600" i="1" dirty="0">
                <a:effectLst/>
              </a:rPr>
              <a:t>to systematically evaluate and quantify suitability of individual vertiport locations along with an urban vertiport network</a:t>
            </a:r>
            <a:endParaRPr lang="en-US" sz="22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1A59DF-50B4-1576-CC02-E3D0C1CC6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281355"/>
            <a:ext cx="7572349" cy="808516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Vertiport Assessment and Mobility Operations system (VAMOS!)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24FB3F-D71E-B59A-5142-D308EDD2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7B636F3E-9A0E-BFE8-3AB4-7462DF9FCA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74036C-A272-C583-2CDB-454831203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Jack James: </a:t>
            </a:r>
            <a:r>
              <a:rPr lang="en-US" dirty="0" err="1"/>
              <a:t>jjames@dcnteam.com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987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F712E-8575-3BAD-42DE-525F0D5D8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84270"/>
            <a:ext cx="7701434" cy="4788284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en-US" sz="3100" b="1" dirty="0">
                <a:effectLst/>
              </a:rPr>
              <a:t>Technology solution </a:t>
            </a:r>
          </a:p>
          <a:p>
            <a:pPr marL="114300" indent="0">
              <a:buFont typeface="Arial" panose="020B0604020202020204" pitchFamily="34" charset="0"/>
              <a:buNone/>
            </a:pPr>
            <a:r>
              <a:rPr lang="en-US" dirty="0"/>
              <a:t>Software planning and decision support tool </a:t>
            </a:r>
          </a:p>
          <a:p>
            <a:pPr marL="800100" lvl="1" indent="-342900"/>
            <a:r>
              <a:rPr lang="en-US" dirty="0"/>
              <a:t>Identify geographical locations suitable for vertiport  </a:t>
            </a:r>
          </a:p>
          <a:p>
            <a:pPr marL="800100" lvl="1" indent="-342900"/>
            <a:r>
              <a:rPr lang="en-US" dirty="0"/>
              <a:t>Evaluate suitability of identified locations.</a:t>
            </a:r>
          </a:p>
          <a:p>
            <a:pPr marL="800100" lvl="1" indent="-342900"/>
            <a:r>
              <a:rPr lang="en-US" dirty="0"/>
              <a:t>Evaluate specific locations along with local subregions</a:t>
            </a:r>
          </a:p>
          <a:p>
            <a:pPr marL="114300" indent="0">
              <a:buNone/>
            </a:pPr>
            <a:r>
              <a:rPr lang="en-US" dirty="0"/>
              <a:t>Suitability evaluation factors include zoning, land use, transit stations, fire stations, noise, and time-varying factors like congestion and demand</a:t>
            </a:r>
          </a:p>
          <a:p>
            <a:pPr marL="800100" lvl="1" indent="-342900"/>
            <a:r>
              <a:rPr lang="en-US" dirty="0"/>
              <a:t>The technology enables customization of assessment factors for the local cities and communities </a:t>
            </a:r>
          </a:p>
          <a:p>
            <a:pPr marL="800100" lvl="1" indent="-342900"/>
            <a:r>
              <a:rPr lang="en-US" dirty="0"/>
              <a:t>Provides graphical location suggestions for vertiport selection, risk assessment, economic analysis, etc. </a:t>
            </a:r>
          </a:p>
          <a:p>
            <a:pPr marL="114300" indent="0">
              <a:buNone/>
            </a:pPr>
            <a:r>
              <a:rPr lang="en-US" dirty="0"/>
              <a:t>Offers flight route structure design (for avoidance of weather, noise, risk management, etc.) </a:t>
            </a:r>
          </a:p>
          <a:p>
            <a:pPr marL="800100" lvl="1" indent="-342900"/>
            <a:r>
              <a:rPr lang="en-US" dirty="0"/>
              <a:t>Candidate vertiport locations are refined by establishing feasibility of flight between them</a:t>
            </a:r>
          </a:p>
          <a:p>
            <a:pPr marL="228600" indent="0">
              <a:buNone/>
            </a:pPr>
            <a:r>
              <a:rPr lang="en-US" sz="2900" dirty="0"/>
              <a:t>Includes a modeling component and a simulation component.</a:t>
            </a:r>
          </a:p>
          <a:p>
            <a:pPr marL="228600" indent="0">
              <a:buNone/>
            </a:pPr>
            <a:r>
              <a:rPr lang="en-US" dirty="0">
                <a:effectLst/>
              </a:rPr>
              <a:t>Open architecture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E516C6C-4D30-F72D-C6E8-A0D8FE22B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724879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Vertiport Assessment and Mobility Operations System (VAMOS!)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6BFB5-B177-9A34-4868-FDF586DD9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2B7F5887-CAA1-6223-2D2F-77DFD755F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9115A7E-CA36-5669-DCDE-9ED6B401C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796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F712E-8575-3BAD-42DE-525F0D5D8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2007"/>
            <a:ext cx="7701434" cy="5120887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 </a:t>
            </a:r>
            <a:endParaRPr lang="en-US" sz="2400" dirty="0"/>
          </a:p>
          <a:p>
            <a:pPr marL="0" indent="0" algn="l">
              <a:buNone/>
            </a:pPr>
            <a:r>
              <a:rPr lang="en-US" sz="2400" b="1" dirty="0">
                <a:effectLst/>
              </a:rPr>
              <a:t>Market opportunity</a:t>
            </a:r>
          </a:p>
          <a:p>
            <a:pPr marL="400050" indent="-285750"/>
            <a:r>
              <a:rPr lang="en-US" sz="2300" dirty="0">
                <a:effectLst/>
              </a:rPr>
              <a:t>City planners will need better understanding of AAM and Vertiports</a:t>
            </a:r>
          </a:p>
          <a:p>
            <a:pPr marL="800100" lvl="1" indent="-228600"/>
            <a:r>
              <a:rPr lang="en-US" sz="1900" dirty="0">
                <a:effectLst/>
              </a:rPr>
              <a:t>Current projects work with a few 'prototype' cities and areas</a:t>
            </a:r>
          </a:p>
          <a:p>
            <a:pPr marL="800100" lvl="1" indent="-228600"/>
            <a:r>
              <a:rPr lang="en-US" sz="1900" dirty="0">
                <a:effectLst/>
              </a:rPr>
              <a:t>Will need to expand this to other cities </a:t>
            </a:r>
          </a:p>
          <a:p>
            <a:pPr marL="800100" lvl="1" indent="-228600"/>
            <a:r>
              <a:rPr lang="en-US" sz="1900" dirty="0">
                <a:effectLst/>
              </a:rPr>
              <a:t>Could be a consultancy for planning and ongoing operations</a:t>
            </a:r>
          </a:p>
          <a:p>
            <a:pPr marL="800100" lvl="1" indent="-228600"/>
            <a:r>
              <a:rPr lang="en-US" sz="1900" dirty="0"/>
              <a:t>Also requires knowledge of new and developing technologies and vehicles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marL="228600" indent="0">
              <a:buNone/>
            </a:pPr>
            <a:r>
              <a:rPr lang="en-US" sz="2400" i="1" dirty="0"/>
              <a:t>New and unique view of urban planning and development</a:t>
            </a:r>
            <a:endParaRPr lang="en-US" sz="2400" i="1" dirty="0">
              <a:effectLst/>
            </a:endParaRPr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E516C6C-4D30-F72D-C6E8-A0D8FE22B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912824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Vertiport Assessment and Mobility Operations system (VAMOS!)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6BFB5-B177-9A34-4868-FDF586DD9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2B7F5887-CAA1-6223-2D2F-77DFD755F7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E3418BD-9AA6-0823-3EBD-15C55F379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171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F712E-8575-3BAD-42DE-525F0D5D8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78820"/>
            <a:ext cx="7701434" cy="4838649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en-US" b="1" dirty="0">
                <a:effectLst/>
              </a:rPr>
              <a:t>IP and Collaboration</a:t>
            </a:r>
          </a:p>
          <a:p>
            <a:pPr marL="400050" indent="-285750"/>
            <a:r>
              <a:rPr lang="en-US" dirty="0">
                <a:effectLst/>
              </a:rPr>
              <a:t>Patent pending but very active research area and </a:t>
            </a:r>
          </a:p>
          <a:p>
            <a:pPr marL="400050" indent="-285750"/>
            <a:r>
              <a:rPr lang="en-US" dirty="0">
                <a:effectLst/>
              </a:rPr>
              <a:t>Look at collaboration agreement</a:t>
            </a:r>
          </a:p>
          <a:p>
            <a:pPr marL="400050" indent="-285750"/>
            <a:r>
              <a:rPr lang="en-US" dirty="0">
                <a:effectLst/>
              </a:rPr>
              <a:t>Many research papers, presentation and developed knowledge associated with NASA AAM campaign and partners</a:t>
            </a:r>
          </a:p>
          <a:p>
            <a:pPr marL="400050" indent="-285750"/>
            <a:r>
              <a:rPr lang="en-US" dirty="0"/>
              <a:t>Expect software release</a:t>
            </a:r>
          </a:p>
          <a:p>
            <a:pPr marL="400050" indent="-285750"/>
            <a:endParaRPr lang="en-US" dirty="0">
              <a:effectLst/>
            </a:endParaRPr>
          </a:p>
          <a:p>
            <a:pPr marL="0" indent="0" algn="l">
              <a:buNone/>
            </a:pPr>
            <a:r>
              <a:rPr lang="en-US" b="1" dirty="0">
                <a:effectLst/>
              </a:rPr>
              <a:t>Technology Maturity</a:t>
            </a:r>
          </a:p>
          <a:p>
            <a:pPr marL="400050" indent="-285750"/>
            <a:r>
              <a:rPr lang="en-US" dirty="0">
                <a:effectLst/>
              </a:rPr>
              <a:t>Operating prototype that has been demonstrated to a couple prototype cities and is in active development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en-US" sz="1800" dirty="0"/>
              <a:t>Modeled and presented to several cities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</a:rPr>
              <a:t>LA, Dallas, others</a:t>
            </a:r>
          </a:p>
          <a:p>
            <a:pPr marL="457200" indent="-228600"/>
            <a:r>
              <a:rPr lang="en-US" dirty="0"/>
              <a:t>Development requirements supported by broad group of organizations and researcher</a:t>
            </a:r>
          </a:p>
          <a:p>
            <a:pPr marL="457200" indent="-228600"/>
            <a:r>
              <a:rPr lang="en-US" dirty="0">
                <a:effectLst/>
              </a:rPr>
              <a:t>Research on key factors, </a:t>
            </a:r>
            <a:r>
              <a:rPr lang="en-US" dirty="0"/>
              <a:t>implementation of factors and user interface</a:t>
            </a:r>
            <a:endParaRPr lang="en-US" dirty="0">
              <a:effectLst/>
            </a:endParaRPr>
          </a:p>
          <a:p>
            <a:pPr marL="0" indent="0">
              <a:buNone/>
            </a:pPr>
            <a:endParaRPr lang="en-US" sz="2000" dirty="0"/>
          </a:p>
          <a:p>
            <a:pPr lvl="1"/>
            <a:endParaRPr lang="en-US" sz="1600" dirty="0"/>
          </a:p>
          <a:p>
            <a:pPr marL="114300" indent="0">
              <a:buNone/>
            </a:pPr>
            <a:endParaRPr lang="en-US" dirty="0">
              <a:effectLst/>
            </a:endParaRPr>
          </a:p>
          <a:p>
            <a:pPr marL="0" indent="0">
              <a:buNone/>
            </a:pPr>
            <a:endParaRPr lang="en-US" sz="20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E516C6C-4D30-F72D-C6E8-A0D8FE22B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176229"/>
            <a:ext cx="7572349" cy="913642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Vertiport Assessment and Mobility Operations system (VAMOS!)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6BFB5-B177-9A34-4868-FDF586DD9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7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2B7F5887-CAA1-6223-2D2F-77DFD755F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FFB20A1-66B3-623B-5D4E-1965FB94F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317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0F5AE43-6EF1-A6DF-57B3-4287F6EC7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176228"/>
            <a:ext cx="7572349" cy="1159411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Vertiport Assessment and Mobility Operations system (VAMOS!)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D1DB0C-75F7-2379-D28A-0F3DC3C44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8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C3714A8F-E72B-FF6F-7C93-77CEB90F3B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22BDDC7-A744-5AB7-37C9-22A32A04A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503" y="1335639"/>
            <a:ext cx="7572349" cy="4441667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sz="3000" i="1" dirty="0"/>
              <a:t>A tool to support urban Vertiport location planning and assessment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For further information contact: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NASA Ames Research Center (ARC)</a:t>
            </a:r>
          </a:p>
          <a:p>
            <a:pPr lvl="1"/>
            <a:r>
              <a:rPr lang="en-US" sz="1900" dirty="0"/>
              <a:t>Mountain View, CA</a:t>
            </a:r>
          </a:p>
          <a:p>
            <a:pPr lvl="1"/>
            <a:r>
              <a:rPr lang="en-US" sz="2000" dirty="0"/>
              <a:t>Moffett Federal Airfield in California's Silicon Valley</a:t>
            </a:r>
            <a:endParaRPr lang="en-US" sz="1900" dirty="0"/>
          </a:p>
          <a:p>
            <a:pPr lvl="1"/>
            <a:endParaRPr lang="en-US" sz="1900" dirty="0"/>
          </a:p>
          <a:p>
            <a:r>
              <a:rPr lang="en-US" dirty="0"/>
              <a:t>For technology questions, contact Jay Singh at NASA Ames Research Center</a:t>
            </a:r>
          </a:p>
          <a:p>
            <a:pPr lvl="1"/>
            <a:r>
              <a:rPr lang="en-US" sz="2900" dirty="0"/>
              <a:t>Email:</a:t>
            </a:r>
            <a:r>
              <a:rPr lang="en-US" sz="2300" dirty="0">
                <a:effectLst/>
                <a:latin typeface="Arial" panose="020B0604020202020204" pitchFamily="34" charset="0"/>
              </a:rPr>
              <a:t> </a:t>
            </a:r>
            <a:r>
              <a:rPr lang="en-US" sz="2300" dirty="0">
                <a:effectLst/>
                <a:latin typeface="Arial" panose="020B0604020202020204" pitchFamily="34" charset="0"/>
                <a:hlinkClick r:id="rId3"/>
              </a:rPr>
              <a:t>jayinder.singh@nasa.gov</a:t>
            </a:r>
            <a:endParaRPr lang="en-US" sz="2900" dirty="0"/>
          </a:p>
          <a:p>
            <a:r>
              <a:rPr lang="en-US" dirty="0"/>
              <a:t>For NASA licensing support, contact Cory Abercrombie  </a:t>
            </a:r>
          </a:p>
          <a:p>
            <a:pPr lvl="1"/>
            <a:r>
              <a:rPr lang="en-US" dirty="0"/>
              <a:t>Email: </a:t>
            </a:r>
            <a:r>
              <a:rPr lang="en-US" dirty="0">
                <a:latin typeface="Arial" panose="020B0604020202020204" pitchFamily="34" charset="0"/>
                <a:hlinkClick r:id="rId4"/>
              </a:rPr>
              <a:t>cory.m.abercrombie@nasa.gov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C2851F4-67CF-0935-D3EF-1E8FEF3F6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541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B49F6-E9D2-3026-D48A-FD94E5BFE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838003" cy="724879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r>
              <a:rPr lang="en-US" sz="2800" b="1" dirty="0"/>
              <a:t>Unmanned Aerial Systems (UAS) Traffic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0A584-376C-2E60-A741-0FB04D97E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47" y="1243173"/>
            <a:ext cx="7713027" cy="4571473"/>
          </a:xfrm>
          <a:solidFill>
            <a:schemeClr val="bg1">
              <a:alpha val="68283"/>
            </a:schemeClr>
          </a:solidFill>
          <a:effectLst>
            <a:softEdge rad="126516"/>
          </a:effectLst>
        </p:spPr>
        <p:txBody>
          <a:bodyPr>
            <a:normAutofit fontScale="85000" lnSpcReduction="10000"/>
          </a:bodyPr>
          <a:lstStyle/>
          <a:p>
            <a:pPr marL="342900" lvl="1" indent="0">
              <a:buNone/>
            </a:pPr>
            <a:endParaRPr lang="en-US" sz="19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900" i="1" dirty="0"/>
              <a:t>Traffic management system for Unmanned Aerial Systems (UASs) to maintain safe and efficient UAS operations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NASA Ames Research Center (ARC)</a:t>
            </a:r>
          </a:p>
          <a:p>
            <a:pPr lvl="1"/>
            <a:r>
              <a:rPr lang="en-US" sz="1900" dirty="0"/>
              <a:t>Mountain View, CA</a:t>
            </a:r>
          </a:p>
          <a:p>
            <a:pPr lvl="1"/>
            <a:r>
              <a:rPr lang="en-US" sz="2000" dirty="0"/>
              <a:t>Moffett Federal Airfield in California's Silicon Valley</a:t>
            </a:r>
            <a:endParaRPr lang="en-US" sz="1900" dirty="0"/>
          </a:p>
          <a:p>
            <a:pPr lvl="1"/>
            <a:endParaRPr lang="en-US" sz="1900" dirty="0"/>
          </a:p>
          <a:p>
            <a:r>
              <a:rPr lang="en-US" dirty="0"/>
              <a:t>For technology questions, contact Jay Singh at NASA Ames Research Center</a:t>
            </a:r>
          </a:p>
          <a:p>
            <a:pPr lvl="1"/>
            <a:r>
              <a:rPr lang="en-US" dirty="0"/>
              <a:t>Email:</a:t>
            </a:r>
            <a:r>
              <a:rPr lang="en-US" sz="1800" dirty="0">
                <a:effectLst/>
                <a:latin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hlinkClick r:id="rId2"/>
              </a:rPr>
              <a:t>jayinder.singh@nasa.gov</a:t>
            </a:r>
            <a:endParaRPr lang="en-US" dirty="0"/>
          </a:p>
          <a:p>
            <a:r>
              <a:rPr lang="en-US" dirty="0"/>
              <a:t>For NASA licensing support, contact Cory Abercrombie  </a:t>
            </a:r>
          </a:p>
          <a:p>
            <a:pPr lvl="1"/>
            <a:r>
              <a:rPr lang="en-US" dirty="0"/>
              <a:t>Email: </a:t>
            </a:r>
            <a:r>
              <a:rPr lang="en-US" dirty="0">
                <a:latin typeface="Arial" panose="020B0604020202020204" pitchFamily="34" charset="0"/>
                <a:hlinkClick r:id="rId3"/>
              </a:rPr>
              <a:t>cory.m.abercrombie@nasa.gov</a:t>
            </a:r>
            <a:endParaRPr lang="en-US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8306576E-3EAC-7843-CCA6-C6214AA8A6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414FA8-C0B3-5091-0B08-E0F1E5AEA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C59EF-8286-BB21-72FE-14991ACAD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Jack James: jjames@dcnteam.com</a:t>
            </a:r>
          </a:p>
          <a:p>
            <a:r>
              <a:rPr lang="en-US"/>
              <a:t>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515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1928</TotalTime>
  <Words>2377</Words>
  <Application>Microsoft Macintosh PowerPoint</Application>
  <PresentationFormat>On-screen Show (4:3)</PresentationFormat>
  <Paragraphs>373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Lab to Business Technology Presentation 3</vt:lpstr>
      <vt:lpstr>Vertiport Assessment and Mobility Operations System  (VAMOS!)</vt:lpstr>
      <vt:lpstr>Vertiport Assessment and Mobility Operations System (VAMOS!)</vt:lpstr>
      <vt:lpstr>Vertiport Assessment and Mobility Operations system (VAMOS!)</vt:lpstr>
      <vt:lpstr>Vertiport Assessment and Mobility Operations System (VAMOS!)</vt:lpstr>
      <vt:lpstr>Vertiport Assessment and Mobility Operations system (VAMOS!)</vt:lpstr>
      <vt:lpstr>Vertiport Assessment and Mobility Operations system (VAMOS!)</vt:lpstr>
      <vt:lpstr>Vertiport Assessment and Mobility Operations system (VAMOS!)</vt:lpstr>
      <vt:lpstr>Unmanned Aerial Systems (UAS) Traffic Management</vt:lpstr>
      <vt:lpstr>Unmanned Aerial Systems (UAS) Traffic Management</vt:lpstr>
      <vt:lpstr>Unmanned Aerial Systems (UAS) Traffic Management</vt:lpstr>
      <vt:lpstr>Unmanned Aerial Systems (UAS) Traffic Management</vt:lpstr>
      <vt:lpstr>Unmanned Aerial Systems (UAS) Traffic Management</vt:lpstr>
      <vt:lpstr>Unmanned Aerial Systems (UAS) Traffic Management</vt:lpstr>
      <vt:lpstr>UAV-based foreign object debris (FOD) detection</vt:lpstr>
      <vt:lpstr>UAV-based foreign object debris (FOD) detection</vt:lpstr>
      <vt:lpstr>UAV-based foreign object debris (FOD) detection</vt:lpstr>
      <vt:lpstr>UAV-based foreign object debris (FOD) detection</vt:lpstr>
      <vt:lpstr>UAV-based foreign object debris (FOD) detection</vt:lpstr>
      <vt:lpstr>UAV-based foreign object debris (FOD) detection</vt:lpstr>
      <vt:lpstr>UAV-based foreign object debris (FOD) detection</vt:lpstr>
      <vt:lpstr>UAV-based point, distance, and velocity measurement system for ground targets</vt:lpstr>
      <vt:lpstr>PowerPoint Presentation</vt:lpstr>
      <vt:lpstr>UAV-based point, distance, and velocity measurement system for ground targets</vt:lpstr>
      <vt:lpstr>UAV-based point, distance, and velocity measurement system for ground targets</vt:lpstr>
      <vt:lpstr>UAV-based point, distance, and velocity measurement system for ground targets</vt:lpstr>
      <vt:lpstr>UAV-based point, distance, and velocity measurement system for ground targets</vt:lpstr>
      <vt:lpstr>UAV-based point, distance, and velocity measurement system for ground targets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James</dc:creator>
  <cp:lastModifiedBy>John James</cp:lastModifiedBy>
  <cp:revision>9</cp:revision>
  <dcterms:created xsi:type="dcterms:W3CDTF">2022-09-27T14:39:58Z</dcterms:created>
  <dcterms:modified xsi:type="dcterms:W3CDTF">2022-09-28T23:21:45Z</dcterms:modified>
</cp:coreProperties>
</file>