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3"/>
  </p:sldMasterIdLst>
  <p:notesMasterIdLst>
    <p:notesMasterId r:id="rId40"/>
  </p:notesMasterIdLst>
  <p:sldIdLst>
    <p:sldId id="256" r:id="rId4"/>
    <p:sldId id="298" r:id="rId5"/>
    <p:sldId id="299" r:id="rId6"/>
    <p:sldId id="300" r:id="rId7"/>
    <p:sldId id="301" r:id="rId8"/>
    <p:sldId id="258" r:id="rId9"/>
    <p:sldId id="268" r:id="rId10"/>
    <p:sldId id="270" r:id="rId11"/>
    <p:sldId id="272" r:id="rId12"/>
    <p:sldId id="263" r:id="rId13"/>
    <p:sldId id="273" r:id="rId14"/>
    <p:sldId id="271" r:id="rId15"/>
    <p:sldId id="27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94" r:id="rId30"/>
    <p:sldId id="295" r:id="rId31"/>
    <p:sldId id="296" r:id="rId32"/>
    <p:sldId id="297" r:id="rId33"/>
    <p:sldId id="289" r:id="rId34"/>
    <p:sldId id="290" r:id="rId35"/>
    <p:sldId id="291" r:id="rId36"/>
    <p:sldId id="293" r:id="rId37"/>
    <p:sldId id="303" r:id="rId38"/>
    <p:sldId id="304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560B10B-C7EE-8A64-8772-A4527609E0C7}" name="John James" initials="JJ" userId="2752e301a8ee9de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142D8B-D8DE-C943-B789-DF7174EFB997}" v="1" dt="2023-06-26T18:31:29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45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microsoft.com/office/2018/10/relationships/authors" Target="authors.xml"/><Relationship Id="rId20" Type="http://schemas.openxmlformats.org/officeDocument/2006/relationships/slide" Target="slides/slide17.xml"/><Relationship Id="rId4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0A0D7-EBEC-8C45-8C1E-4CD959855AED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A1595-CE47-5546-8587-5E27BE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87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639D-C0F0-9549-B1A3-883A1254F9F9}" type="datetime1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5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BC54D-FAB3-AF4A-9097-9952ED5FD061}" type="datetime1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4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8085-5EF4-9549-89CF-92B745B4D935}" type="datetime1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9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A8CE-A963-4047-9719-C6E79E375B82}" type="datetime1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1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580BF-9271-0A46-B355-FF9425F8DAE0}" type="datetime1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9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A0F7-1111-8B41-B06C-D9C813507B92}" type="datetime1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2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08C6-A882-FB44-8670-2BAEFDD4FFB5}" type="datetime1">
              <a:rPr lang="en-US" smtClean="0"/>
              <a:t>6/26/2023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8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F33-72F2-8E4F-832F-701139364CA6}" type="datetime1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3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16DB-4D93-294D-AA98-99E708CA80CA}" type="datetime1">
              <a:rPr lang="en-US" smtClean="0"/>
              <a:t>6/26/2023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4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5161-8FF9-844A-8961-6FE784437990}" type="datetime1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8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D255-511F-8845-8277-4FFFB7C7A2FE}" type="datetime1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04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59199-B6BA-1447-BB9A-713BB38A4D55}" type="datetime1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BD2CD-08C6-1F49-BEBB-D472BFC32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.Mayer@TechLinkcenter.or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.Mayer@TechLinkcenter.or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.Mayer@TechLinkcenter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.Mayer@TechLinkcenter.or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.Mayer@TechLinkcenter.or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.Mayer@TechLinkcenter.org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.Mayer@TechLinkcenter.org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.Mayer@TechLinkcenter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rek.Mayer@TechLinkcenter.or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7C115A-7043-15DB-B36E-863E044B5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27" y="3263901"/>
            <a:ext cx="7980565" cy="911714"/>
          </a:xfrm>
        </p:spPr>
        <p:txBody>
          <a:bodyPr anchor="b">
            <a:normAutofit fontScale="90000"/>
          </a:bodyPr>
          <a:lstStyle/>
          <a:p>
            <a:r>
              <a:rPr lang="en-US" sz="3500">
                <a:solidFill>
                  <a:schemeClr val="tx2"/>
                </a:solidFill>
              </a:rPr>
              <a:t>Lab to Business Showcase with TechLink and DOD Technologies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14408F-999A-CAF3-370F-94EC90873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5590" y="4171528"/>
            <a:ext cx="6872818" cy="911714"/>
          </a:xfrm>
        </p:spPr>
        <p:txBody>
          <a:bodyPr anchor="ctr">
            <a:normAutofit/>
          </a:bodyPr>
          <a:lstStyle/>
          <a:p>
            <a:r>
              <a:rPr lang="en-US" sz="1700">
                <a:solidFill>
                  <a:schemeClr val="tx2"/>
                </a:solidFill>
              </a:rPr>
              <a:t>June 21, 2023</a:t>
            </a:r>
          </a:p>
          <a:p>
            <a:r>
              <a:rPr lang="en-US" sz="1700" err="1">
                <a:solidFill>
                  <a:schemeClr val="tx2"/>
                </a:solidFill>
              </a:rPr>
              <a:t>UASCluster.com</a:t>
            </a:r>
            <a:endParaRPr lang="en-US" sz="170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7257560" y="0"/>
            <a:ext cx="1886211" cy="2174333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155068E9-F56A-B2FF-4106-AC4CEECBA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56" y="780863"/>
            <a:ext cx="8644398" cy="1915302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228" y="4322879"/>
            <a:ext cx="2533818" cy="2535121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05069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2007"/>
            <a:ext cx="7701434" cy="4890181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/>
              <a:t>IP, Licensing and Collaboration</a:t>
            </a:r>
            <a:endParaRPr lang="en-US" sz="2000"/>
          </a:p>
          <a:p>
            <a:r>
              <a:rPr lang="en-US" sz="2800" b="1"/>
              <a:t>US Patent 10,496,095</a:t>
            </a:r>
          </a:p>
          <a:p>
            <a:pPr lvl="1"/>
            <a:r>
              <a:rPr lang="en-US" sz="2400" b="1"/>
              <a:t>Expires on February 22, 2038</a:t>
            </a:r>
          </a:p>
          <a:p>
            <a:r>
              <a:rPr lang="en-US" sz="2000"/>
              <a:t>Businesses may commercialize via a patent license agreement, fees negotiable</a:t>
            </a:r>
          </a:p>
          <a:p>
            <a:r>
              <a:rPr lang="en-US" sz="2000"/>
              <a:t>Navy researchers have interest in collaborating with licensees</a:t>
            </a:r>
            <a:endParaRPr lang="en-US" sz="1200"/>
          </a:p>
          <a:p>
            <a:r>
              <a:rPr lang="en-US" sz="2000"/>
              <a:t>TechLink guides businesses through evaluation and licensing; services provided at no cost</a:t>
            </a:r>
          </a:p>
          <a:p>
            <a:pPr marL="0" indent="0">
              <a:buNone/>
            </a:pPr>
            <a:endParaRPr lang="en-US" sz="2000"/>
          </a:p>
          <a:p>
            <a:pPr lvl="1"/>
            <a:endParaRPr lang="en-US" sz="1600"/>
          </a:p>
          <a:p>
            <a:pPr lvl="1"/>
            <a:endParaRPr lang="en-US" sz="16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516C6C-4D30-F72D-C6E8-A0D8FE22B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rmAutofit/>
          </a:bodyPr>
          <a:lstStyle/>
          <a:p>
            <a:pPr algn="ctr"/>
            <a:r>
              <a:rPr lang="en-US" b="1"/>
              <a:t> Autonomous Agent Scheduling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796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49F6-E9D2-3026-D48A-FD94E5BF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rmAutofit/>
          </a:bodyPr>
          <a:lstStyle/>
          <a:p>
            <a:pPr algn="ctr"/>
            <a:r>
              <a:rPr lang="en-US" b="1"/>
              <a:t>Agent Conflict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0A584-376C-2E60-A741-0FB04D97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559169"/>
            <a:ext cx="7713027" cy="4255477"/>
          </a:xfrm>
          <a:solidFill>
            <a:schemeClr val="bg1">
              <a:alpha val="68283"/>
            </a:schemeClr>
          </a:solidFill>
          <a:effectLst>
            <a:softEdge rad="126516"/>
          </a:effectLst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/>
              <a:t>System to resolve duplicate task conflicts among autonomous agents while working to preserve overall ‘</a:t>
            </a:r>
            <a:r>
              <a:rPr lang="en-US" sz="2400" err="1"/>
              <a:t>makespace</a:t>
            </a:r>
            <a:r>
              <a:rPr lang="en-US" sz="2400"/>
              <a:t>’ objective. This is for situations where communication is limited. </a:t>
            </a:r>
          </a:p>
          <a:p>
            <a:pPr marL="0" indent="0">
              <a:buNone/>
            </a:pPr>
            <a:r>
              <a:rPr lang="en-US" sz="2400"/>
              <a:t>A dynamic scheduling framework, referred to as the Generous Agent Algorithm (GAA), deconflicts service tasks as agents from distinct teams come into conflict and discover one another. 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600"/>
              <a:t>Developed by Naval Surface Warfare Center - Panama City Division</a:t>
            </a:r>
            <a:endParaRPr lang="en-US" sz="2200"/>
          </a:p>
          <a:p>
            <a:pPr marL="342900" lvl="1" indent="0">
              <a:buNone/>
            </a:pPr>
            <a:endParaRPr lang="en-US" sz="1900"/>
          </a:p>
          <a:p>
            <a:r>
              <a:rPr lang="en-US"/>
              <a:t> </a:t>
            </a:r>
            <a:r>
              <a:rPr lang="en-US" sz="2200"/>
              <a:t>Contact at TechLink: Derek Mayer</a:t>
            </a:r>
          </a:p>
          <a:p>
            <a:pPr lvl="1"/>
            <a:r>
              <a:rPr lang="en-US" sz="1900"/>
              <a:t>Email: </a:t>
            </a:r>
            <a:r>
              <a:rPr lang="en-US" sz="1900">
                <a:hlinkClick r:id="rId2"/>
              </a:rPr>
              <a:t>Derek.Mayer@TechLinkcenter.org</a:t>
            </a:r>
            <a:endParaRPr lang="en-US" sz="1900"/>
          </a:p>
          <a:p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306576E-3EAC-7843-CCA6-C6214AA8A6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14FA8-C0B3-5091-0B08-E0F1E5AE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11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212351"/>
            <a:ext cx="7929196" cy="4796564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>
                <a:effectLst/>
                <a:latin typeface="Calibri" panose="020F0502020204030204" pitchFamily="34" charset="0"/>
              </a:rPr>
              <a:t>Autonomous agents are becoming more utilized in a variety of situations.</a:t>
            </a:r>
          </a:p>
          <a:p>
            <a:r>
              <a:rPr lang="en-US" sz="2400">
                <a:latin typeface="Calibri" panose="020F0502020204030204" pitchFamily="34" charset="0"/>
              </a:rPr>
              <a:t>Independent</a:t>
            </a:r>
            <a:r>
              <a:rPr lang="en-US" sz="2400">
                <a:effectLst/>
                <a:latin typeface="Calibri" panose="020F0502020204030204" pitchFamily="34" charset="0"/>
              </a:rPr>
              <a:t> teams or groups of agents with identical tasks may encounter each other under limited communications , leading to a need for "social ability" within multi-agent systems. </a:t>
            </a:r>
          </a:p>
          <a:p>
            <a:pPr lvl="1" indent="-342900"/>
            <a:r>
              <a:rPr lang="en-US" sz="2100">
                <a:effectLst/>
                <a:latin typeface="Calibri" panose="020F0502020204030204" pitchFamily="34" charset="0"/>
              </a:rPr>
              <a:t>This ability refers to the capacity for agents to share information and negotiate with others, ultimately improving cooperation and efficiency in completing tasks. </a:t>
            </a:r>
          </a:p>
          <a:p>
            <a:r>
              <a:rPr lang="en-US" sz="2400">
                <a:effectLst/>
                <a:latin typeface="Calibri" panose="020F0502020204030204" pitchFamily="34" charset="0"/>
              </a:rPr>
              <a:t>Human-like decision behaviors have been shown to improve task completion times, but simplistic assumptions lack the complexity of human negotiations.</a:t>
            </a:r>
          </a:p>
          <a:p>
            <a:endParaRPr lang="en-US" sz="2400">
              <a:effectLst/>
              <a:latin typeface="Calibri" panose="020F0502020204030204" pitchFamily="34" charset="0"/>
            </a:endParaRPr>
          </a:p>
          <a:p>
            <a:endParaRPr lang="en-US" sz="2400">
              <a:solidFill>
                <a:schemeClr val="tx1"/>
              </a:solidFill>
            </a:endParaRP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58A2983-F954-F4FB-8E12-F10A2196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ln w="12700">
            <a:solidFill>
              <a:schemeClr val="tx1"/>
            </a:solidFill>
          </a:ln>
          <a:effectLst>
            <a:softEdge rad="85054"/>
          </a:effectLst>
        </p:spPr>
        <p:txBody>
          <a:bodyPr>
            <a:normAutofit/>
          </a:bodyPr>
          <a:lstStyle/>
          <a:p>
            <a:pPr algn="ctr"/>
            <a:r>
              <a:rPr lang="en-US" b="1"/>
              <a:t>Agent Conflict Resolution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479E12-BFDD-9B5A-CDE6-C053F36C47F1}"/>
              </a:ext>
            </a:extLst>
          </p:cNvPr>
          <p:cNvSpPr txBox="1"/>
          <p:nvPr/>
        </p:nvSpPr>
        <p:spPr>
          <a:xfrm>
            <a:off x="893852" y="16233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93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3978-298C-C894-295A-61E6A979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38" y="1168310"/>
            <a:ext cx="7706458" cy="480748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en-US" sz="1600">
              <a:effectLst/>
              <a:latin typeface="Calibri" panose="020F0502020204030204" pitchFamily="34" charset="0"/>
            </a:endParaRPr>
          </a:p>
          <a:p>
            <a:r>
              <a:rPr lang="en-US" sz="2000">
                <a:solidFill>
                  <a:schemeClr val="tx1"/>
                </a:solidFill>
              </a:rPr>
              <a:t>Designed improve collaboration among diverse teams of independent agents in situations where communication is limited. </a:t>
            </a:r>
          </a:p>
          <a:p>
            <a:r>
              <a:rPr lang="en-US" sz="2000">
                <a:solidFill>
                  <a:schemeClr val="tx1"/>
                </a:solidFill>
              </a:rPr>
              <a:t>It does this by providing a scheduling system that resolves conflicts and promotes teamwork. </a:t>
            </a:r>
          </a:p>
          <a:p>
            <a:r>
              <a:rPr lang="en-US" sz="2000">
                <a:solidFill>
                  <a:schemeClr val="tx1"/>
                </a:solidFill>
              </a:rPr>
              <a:t>The system is called the Generous Agent Algorithm (GAA) and it enables agents to remove costly tasks from their schedules and replace them with other agents' tasks. </a:t>
            </a:r>
          </a:p>
          <a:p>
            <a:r>
              <a:rPr lang="en-US" sz="2000">
                <a:solidFill>
                  <a:schemeClr val="tx1"/>
                </a:solidFill>
              </a:rPr>
              <a:t>The GAA ensures that these changes do not negatively impact the team's overall work time. </a:t>
            </a:r>
          </a:p>
          <a:p>
            <a:pPr marR="0">
              <a:spcAft>
                <a:spcPts val="0"/>
              </a:spcAft>
            </a:pPr>
            <a:r>
              <a:rPr lang="en-US" sz="2000">
                <a:solidFill>
                  <a:schemeClr val="tx1"/>
                </a:solidFill>
              </a:rPr>
              <a:t>Conflicts are discovered as each agent broadcasts and receives task and schedule data to other agents in its local vicinity. </a:t>
            </a:r>
          </a:p>
          <a:p>
            <a:pPr marR="0">
              <a:spcAft>
                <a:spcPts val="0"/>
              </a:spcAft>
            </a:pPr>
            <a:r>
              <a:rPr lang="en-US" sz="2000">
                <a:solidFill>
                  <a:schemeClr val="tx1"/>
                </a:solidFill>
              </a:rPr>
              <a:t>Working from common data, each agent's local processor can use the GAA to coordinate its schedule with the other agents to deconflict the task, while not increasing its own team's </a:t>
            </a:r>
            <a:r>
              <a:rPr lang="en-US" sz="2000" err="1">
                <a:solidFill>
                  <a:schemeClr val="tx1"/>
                </a:solidFill>
              </a:rPr>
              <a:t>makespan</a:t>
            </a:r>
            <a:r>
              <a:rPr lang="en-US" sz="200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1A59DF-50B4-1576-CC02-E3D0C1CC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rmAutofit/>
          </a:bodyPr>
          <a:lstStyle/>
          <a:p>
            <a:pPr algn="ctr"/>
            <a:r>
              <a:rPr lang="en-US" b="1"/>
              <a:t>Agent Conflict Resolution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4FB3F-D71E-B59A-5142-D308EDD2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B636F3E-9A0E-BFE8-3AB4-7462DF9FC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375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2007"/>
            <a:ext cx="7701434" cy="512088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/>
              <a:t>IP, Licensing and Collaboration</a:t>
            </a:r>
            <a:endParaRPr lang="en-US" sz="2000"/>
          </a:p>
          <a:p>
            <a:r>
              <a:rPr lang="en-US" sz="2800" b="1"/>
              <a:t>US Patent 11,269,683</a:t>
            </a:r>
          </a:p>
          <a:p>
            <a:pPr marL="457200" lvl="1" indent="0">
              <a:buNone/>
            </a:pPr>
            <a:r>
              <a:rPr lang="en-US" sz="2800" b="1"/>
              <a:t>Expires on August 5, 2040</a:t>
            </a:r>
          </a:p>
          <a:p>
            <a:r>
              <a:rPr lang="en-US" sz="2000"/>
              <a:t>Businesses may commercialize via a patent license agreement, fees negotiable</a:t>
            </a:r>
          </a:p>
          <a:p>
            <a:r>
              <a:rPr lang="en-US" sz="2000"/>
              <a:t>Navy researchers have interest in collaborating with licensees</a:t>
            </a:r>
            <a:endParaRPr lang="en-US" sz="1200"/>
          </a:p>
          <a:p>
            <a:r>
              <a:rPr lang="en-US" sz="2000"/>
              <a:t>TechLink guides businesses through evaluation and licensing; services provided at no cost</a:t>
            </a:r>
          </a:p>
          <a:p>
            <a:endParaRPr lang="en-US" sz="2000"/>
          </a:p>
          <a:p>
            <a:pPr marL="0" indent="0">
              <a:buNone/>
            </a:pPr>
            <a:r>
              <a:rPr lang="en-US" sz="2000"/>
              <a:t>NOTE: expertise at Naval Surface Warfare Center - Panama City Division</a:t>
            </a:r>
          </a:p>
          <a:p>
            <a:pPr marL="0" indent="0">
              <a:buNone/>
            </a:pPr>
            <a:endParaRPr lang="en-US" sz="2000"/>
          </a:p>
          <a:p>
            <a:pPr lvl="1"/>
            <a:endParaRPr lang="en-US" sz="1600"/>
          </a:p>
          <a:p>
            <a:pPr lvl="1"/>
            <a:endParaRPr lang="en-US" sz="16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516C6C-4D30-F72D-C6E8-A0D8FE22B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rmAutofit/>
          </a:bodyPr>
          <a:lstStyle/>
          <a:p>
            <a:pPr algn="ctr"/>
            <a:r>
              <a:rPr lang="en-US" b="1"/>
              <a:t>Agent Conflict Resolution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85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49F6-E9D2-3026-D48A-FD94E5BF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713027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800" b="1"/>
              <a:t>Counter-swarm interception using sacrificial UAVs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0A584-376C-2E60-A741-0FB04D97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559169"/>
            <a:ext cx="7713027" cy="4255477"/>
          </a:xfrm>
          <a:solidFill>
            <a:schemeClr val="bg1">
              <a:alpha val="68283"/>
            </a:schemeClr>
          </a:solidFill>
          <a:effectLst>
            <a:softEdge rad="126516"/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A counter swarm system that utilizes a group of UAVs designed to neutralize that attacking swarm, whether from sea, ground or air</a:t>
            </a:r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/>
              <a:t>Developed by Naval Surface Warfare Center – Weapons Division</a:t>
            </a:r>
            <a:endParaRPr lang="en-US" sz="2400"/>
          </a:p>
          <a:p>
            <a:pPr marL="342900" lvl="1" indent="0">
              <a:buNone/>
            </a:pPr>
            <a:endParaRPr lang="en-US" sz="1900"/>
          </a:p>
          <a:p>
            <a:r>
              <a:rPr lang="en-US"/>
              <a:t> </a:t>
            </a:r>
            <a:r>
              <a:rPr lang="en-US" sz="2000"/>
              <a:t>Contact at TechLink: Derek Mayer</a:t>
            </a:r>
          </a:p>
          <a:p>
            <a:pPr lvl="1"/>
            <a:r>
              <a:rPr lang="en-US" sz="1800"/>
              <a:t>Email: </a:t>
            </a:r>
            <a:r>
              <a:rPr lang="en-US" sz="1800">
                <a:hlinkClick r:id="rId2"/>
              </a:rPr>
              <a:t>Derek.Mayer@TechLinkcenter.org</a:t>
            </a:r>
            <a:endParaRPr lang="en-US" sz="1800"/>
          </a:p>
          <a:p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306576E-3EAC-7843-CCA6-C6214AA8A6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14FA8-C0B3-5091-0B08-E0F1E5AE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32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623317"/>
            <a:ext cx="7929196" cy="4385598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/>
              <a:t>One of the most severe asymmetric threat tactics that will need to be countered is described as the swarm tactic. </a:t>
            </a:r>
          </a:p>
          <a:p>
            <a:pPr lvl="1"/>
            <a:r>
              <a:rPr lang="en-US" sz="1800"/>
              <a:t>This involves many small boats utilizing their high speed and maneuverability in attacking a warship to overwhelm, by sheer numbers, any self-defense capability the ship might have. </a:t>
            </a:r>
          </a:p>
          <a:p>
            <a:r>
              <a:rPr lang="en-US" sz="2400"/>
              <a:t>Swarm tactics may also be found in land-based situations. </a:t>
            </a:r>
            <a:r>
              <a:rPr lang="en-US" sz="2400">
                <a:effectLst/>
                <a:latin typeface="Calibri" panose="020F0502020204030204" pitchFamily="34" charset="0"/>
              </a:rPr>
              <a:t>Therefore, an airborne system is necessary to engage multiple combatants simultaneously</a:t>
            </a:r>
            <a:r>
              <a:rPr lang="en-US" sz="2000">
                <a:effectLst/>
                <a:latin typeface="Calibri" panose="020F0502020204030204" pitchFamily="34" charset="0"/>
              </a:rPr>
              <a:t>.</a:t>
            </a:r>
          </a:p>
          <a:p>
            <a:endParaRPr lang="en-US">
              <a:solidFill>
                <a:schemeClr val="tx1"/>
              </a:solidFill>
            </a:endParaRPr>
          </a:p>
          <a:p>
            <a:endParaRPr lang="en-US" sz="3200"/>
          </a:p>
          <a:p>
            <a:endParaRPr lang="en-US" sz="2400"/>
          </a:p>
          <a:p>
            <a:endParaRPr lang="en-US" sz="24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58A2983-F954-F4FB-8E12-F10A2196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ln w="12700">
            <a:solidFill>
              <a:schemeClr val="tx1"/>
            </a:solidFill>
          </a:ln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800" b="1"/>
              <a:t>Counter-swarm interception using sacrificial UAVs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479E12-BFDD-9B5A-CDE6-C053F36C47F1}"/>
              </a:ext>
            </a:extLst>
          </p:cNvPr>
          <p:cNvSpPr txBox="1"/>
          <p:nvPr/>
        </p:nvSpPr>
        <p:spPr>
          <a:xfrm>
            <a:off x="893852" y="16233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52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3978-298C-C894-295A-61E6A979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38" y="1366955"/>
            <a:ext cx="7706458" cy="452137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>
                <a:effectLst/>
                <a:latin typeface="Calibri" panose="020F0502020204030204" pitchFamily="34" charset="0"/>
              </a:rPr>
              <a:t>System consists of multiple target seeking and destruction devices, each with target detection, tracking, guidance, positioning, and wireless communication capabilities, and the ability to destroy targets. </a:t>
            </a:r>
          </a:p>
          <a:p>
            <a:pPr>
              <a:spcBef>
                <a:spcPts val="0"/>
              </a:spcBef>
            </a:pPr>
            <a:endParaRPr lang="en-US" sz="180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>
                <a:effectLst/>
                <a:latin typeface="Calibri" panose="020F0502020204030204" pitchFamily="34" charset="0"/>
              </a:rPr>
              <a:t>One of the devices is designated as an oracle</a:t>
            </a:r>
            <a:r>
              <a:rPr lang="en-US" sz="1800">
                <a:latin typeface="Calibri" panose="020F0502020204030204" pitchFamily="34" charset="0"/>
              </a:rPr>
              <a:t> (group leader)</a:t>
            </a:r>
            <a:endParaRPr lang="en-US" sz="1800">
              <a:effectLst/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sz="180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>
                <a:effectLst/>
                <a:latin typeface="Calibri" panose="020F0502020204030204" pitchFamily="34" charset="0"/>
              </a:rPr>
              <a:t>The devices are launched from a deployment platform and share data related to target acquisition and other devices. Based on the probability of intercept, the devices are assigned to each target. </a:t>
            </a:r>
          </a:p>
          <a:p>
            <a:pPr>
              <a:spcBef>
                <a:spcPts val="0"/>
              </a:spcBef>
            </a:pPr>
            <a:endParaRPr lang="en-US" sz="180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>
                <a:effectLst/>
                <a:latin typeface="Calibri" panose="020F0502020204030204" pitchFamily="34" charset="0"/>
              </a:rPr>
              <a:t>The devices use a potential function to maintain inter-device spacing and track each target, updating the trajectory according to the maneuvering and inter-device spacing. </a:t>
            </a:r>
          </a:p>
          <a:p>
            <a:pPr>
              <a:spcBef>
                <a:spcPts val="0"/>
              </a:spcBef>
            </a:pPr>
            <a:endParaRPr lang="en-US" sz="180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>
                <a:effectLst/>
                <a:latin typeface="Calibri" panose="020F0502020204030204" pitchFamily="34" charset="0"/>
              </a:rPr>
              <a:t>Once the target is intercepted and destroyed, the oracle relays the data and outcome to a control base.</a:t>
            </a:r>
          </a:p>
          <a:p>
            <a:endParaRPr lang="en-US" sz="2400">
              <a:solidFill>
                <a:schemeClr val="tx1"/>
              </a:solidFill>
            </a:endParaRPr>
          </a:p>
          <a:p>
            <a:pPr lvl="2"/>
            <a:endParaRPr lang="en-US" sz="1800"/>
          </a:p>
          <a:p>
            <a:pPr lvl="2"/>
            <a:endParaRPr lang="en-US" sz="1800"/>
          </a:p>
          <a:p>
            <a:pPr lvl="1"/>
            <a:endParaRPr lang="en-US" sz="24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1A59DF-50B4-1576-CC02-E3D0C1CC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800" b="1"/>
              <a:t>Counter-swarm interception using sacrificial UAVs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4FB3F-D71E-B59A-5142-D308EDD2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B636F3E-9A0E-BFE8-3AB4-7462DF9FC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726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2007"/>
            <a:ext cx="7701434" cy="512088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/>
              <a:t>IP, Licensing and Collaboration</a:t>
            </a:r>
            <a:endParaRPr lang="en-US" sz="2000"/>
          </a:p>
          <a:p>
            <a:r>
              <a:rPr lang="en-US" sz="2000"/>
              <a:t>3 US Patents:</a:t>
            </a:r>
          </a:p>
          <a:p>
            <a:pPr lvl="1"/>
            <a:r>
              <a:rPr lang="en-US" b="1"/>
              <a:t>7675012 </a:t>
            </a:r>
            <a:r>
              <a:rPr lang="en-US"/>
              <a:t>expires. 11/242025</a:t>
            </a:r>
            <a:endParaRPr lang="en-US" b="1"/>
          </a:p>
          <a:p>
            <a:pPr lvl="1"/>
            <a:r>
              <a:rPr lang="en-US" b="1"/>
              <a:t>7422175 </a:t>
            </a:r>
            <a:r>
              <a:rPr lang="en-US"/>
              <a:t>expires</a:t>
            </a:r>
            <a:r>
              <a:rPr lang="en-US" b="1"/>
              <a:t> </a:t>
            </a:r>
            <a:r>
              <a:rPr lang="en-US"/>
              <a:t>01/23/2025</a:t>
            </a:r>
            <a:endParaRPr lang="en-US" b="1"/>
          </a:p>
          <a:p>
            <a:pPr lvl="1"/>
            <a:r>
              <a:rPr lang="en-US" b="1"/>
              <a:t>7947936 </a:t>
            </a:r>
            <a:r>
              <a:rPr lang="en-US"/>
              <a:t>expires</a:t>
            </a:r>
            <a:r>
              <a:rPr lang="en-US" b="1"/>
              <a:t> </a:t>
            </a:r>
            <a:r>
              <a:rPr lang="en-US"/>
              <a:t>11/15/2026</a:t>
            </a:r>
          </a:p>
          <a:p>
            <a:r>
              <a:rPr lang="en-US" sz="2000"/>
              <a:t>Technologies available through express license..</a:t>
            </a:r>
          </a:p>
          <a:p>
            <a:pPr lvl="1"/>
            <a:r>
              <a:rPr lang="en-US" sz="1600"/>
              <a:t>Rapid license process</a:t>
            </a:r>
          </a:p>
          <a:p>
            <a:pPr lvl="1"/>
            <a:r>
              <a:rPr lang="en-US" sz="1600"/>
              <a:t>Non-exclusive licenses starting at $2,000 upfront and 2% royalty.</a:t>
            </a:r>
            <a:endParaRPr lang="en-US" sz="1700"/>
          </a:p>
          <a:p>
            <a:pPr lvl="1"/>
            <a:r>
              <a:rPr lang="en-US" sz="1700"/>
              <a:t>Can negotiate exclusive agreement</a:t>
            </a:r>
            <a:endParaRPr lang="en-US" sz="2000"/>
          </a:p>
          <a:p>
            <a:r>
              <a:rPr lang="en-US" sz="2000"/>
              <a:t>Navy researchers do have interest in collaborating with licensees</a:t>
            </a:r>
          </a:p>
          <a:p>
            <a:pPr lvl="1"/>
            <a:r>
              <a:rPr lang="en-US" sz="1700"/>
              <a:t>Also potential business opportunity with DOD or DHS</a:t>
            </a:r>
            <a:endParaRPr lang="en-US" sz="1200"/>
          </a:p>
          <a:p>
            <a:r>
              <a:rPr lang="en-US" sz="2000"/>
              <a:t>TechLink guides businesses through evaluation and licensing; services provided at no cost</a:t>
            </a:r>
          </a:p>
          <a:p>
            <a:pPr marL="0" indent="0">
              <a:buNone/>
            </a:pPr>
            <a:endParaRPr lang="en-US" sz="2000"/>
          </a:p>
          <a:p>
            <a:pPr lvl="1"/>
            <a:endParaRPr lang="en-US" sz="1600"/>
          </a:p>
          <a:p>
            <a:pPr lvl="1"/>
            <a:endParaRPr lang="en-US" sz="16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516C6C-4D30-F72D-C6E8-A0D8FE22B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800" b="1"/>
              <a:t>Counter-swarm interception using sacrificial UAVs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52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49F6-E9D2-3026-D48A-FD94E5BF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671" y="364991"/>
            <a:ext cx="7823704" cy="935775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800" b="1"/>
              <a:t>Real-time quality management additive manufacturing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0A584-376C-2E60-A741-0FB04D97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559169"/>
            <a:ext cx="7713027" cy="4255477"/>
          </a:xfrm>
          <a:solidFill>
            <a:schemeClr val="bg1">
              <a:alpha val="68283"/>
            </a:schemeClr>
          </a:solidFill>
          <a:effectLst>
            <a:softEdge rad="126516"/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An additive manufacturing system and method that includes real-time process monitoring and measurement for quality control of additive manufacturing (AM) operations.</a:t>
            </a:r>
            <a:endParaRPr lang="en-US" sz="2800"/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2400"/>
              <a:t>Developed by Naval Surface Warfare Center – Corona Division</a:t>
            </a:r>
            <a:endParaRPr lang="en-US" sz="2000"/>
          </a:p>
          <a:p>
            <a:pPr marL="342900" lvl="1" indent="0">
              <a:buNone/>
            </a:pPr>
            <a:endParaRPr lang="en-US" sz="1900"/>
          </a:p>
          <a:p>
            <a:r>
              <a:rPr lang="en-US"/>
              <a:t> </a:t>
            </a:r>
            <a:r>
              <a:rPr lang="en-US" sz="2000"/>
              <a:t>Contact at TechLink: Derek Mayer</a:t>
            </a:r>
          </a:p>
          <a:p>
            <a:pPr lvl="1"/>
            <a:r>
              <a:rPr lang="en-US" sz="1800"/>
              <a:t>Email: </a:t>
            </a:r>
            <a:r>
              <a:rPr lang="en-US" sz="1800">
                <a:hlinkClick r:id="rId2"/>
              </a:rPr>
              <a:t>Derek.Mayer@TechLinkcenter.org</a:t>
            </a:r>
            <a:endParaRPr lang="en-US" sz="1800"/>
          </a:p>
          <a:p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306576E-3EAC-7843-CCA6-C6214AA8A6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14FA8-C0B3-5091-0B08-E0F1E5AE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90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812" y="365125"/>
            <a:ext cx="8375585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15352-933C-D2B9-4A0E-7E279BFB8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59" y="586822"/>
            <a:ext cx="2839087" cy="1645920"/>
          </a:xfrm>
        </p:spPr>
        <p:txBody>
          <a:bodyPr>
            <a:normAutofit/>
          </a:bodyPr>
          <a:lstStyle/>
          <a:p>
            <a:pPr algn="ctr"/>
            <a:r>
              <a:rPr lang="en-US" b="1"/>
              <a:t>Welcome!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806" y="1057739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99776" y="1402924"/>
            <a:ext cx="1463040" cy="13716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C9A32-5EEE-0DEF-4BB7-B02393B70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2162" y="653728"/>
            <a:ext cx="4663189" cy="1645920"/>
          </a:xfrm>
        </p:spPr>
        <p:txBody>
          <a:bodyPr anchor="ctr">
            <a:normAutofit lnSpcReduction="10000"/>
          </a:bodyPr>
          <a:lstStyle/>
          <a:p>
            <a:pPr marL="457200" lvl="1" indent="0">
              <a:buNone/>
            </a:pPr>
            <a:endParaRPr lang="en-US" sz="3200"/>
          </a:p>
          <a:p>
            <a:pPr marL="457200" lvl="1" indent="0">
              <a:buNone/>
            </a:pPr>
            <a:r>
              <a:rPr lang="en-US" sz="4000"/>
              <a:t>Craig Mahaney, </a:t>
            </a:r>
          </a:p>
          <a:p>
            <a:pPr marL="457200" lvl="1" indent="0">
              <a:buNone/>
            </a:pPr>
            <a:r>
              <a:rPr lang="en-US" sz="4000"/>
              <a:t>Executive Director</a:t>
            </a:r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endParaRPr lang="en-US" sz="180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684B1779-DE37-E93B-E40A-6D64964180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38" y="3548334"/>
            <a:ext cx="8373618" cy="1855307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15D3867-9F33-6F40-8CD9-BA580C4A5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39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405055"/>
            <a:ext cx="7929196" cy="460386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/>
              <a:t>Additive Manufacturing (AM)  parts can exhibit surface roughness and poor dimensional accuracy coupled with internal structural and micro-structural defects.</a:t>
            </a:r>
          </a:p>
          <a:p>
            <a:r>
              <a:rPr lang="en-US" sz="2000">
                <a:effectLst/>
                <a:latin typeface="Calibri" panose="020F0502020204030204" pitchFamily="34" charset="0"/>
              </a:rPr>
              <a:t>Defects are identified through post manufacturing high-end non-destructive testing and metrology methods, such as coordinate measuring machines and X-ray computer tomography.</a:t>
            </a:r>
            <a:endParaRPr lang="en-US" sz="2000"/>
          </a:p>
          <a:p>
            <a:r>
              <a:rPr lang="en-US" sz="2000"/>
              <a:t>Post-processing machining techniques such as grinding, polishing, sandblasting, and milling are required to achieve the desired surface finish and dimensional accuracy necessary to certify parts.</a:t>
            </a:r>
          </a:p>
          <a:p>
            <a:r>
              <a:rPr lang="en-US" sz="2000"/>
              <a:t>These processes are time-consuming, costly, and require material handling. </a:t>
            </a:r>
          </a:p>
          <a:p>
            <a:endParaRPr lang="en-US"/>
          </a:p>
          <a:p>
            <a:endParaRPr lang="en-US" sz="2000"/>
          </a:p>
          <a:p>
            <a:endParaRPr lang="en-US" sz="20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58A2983-F954-F4FB-8E12-F10A2196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ln w="12700">
            <a:solidFill>
              <a:schemeClr val="tx1"/>
            </a:solidFill>
          </a:ln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800" b="1"/>
              <a:t>Real-time quality management additive manufacturing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479E12-BFDD-9B5A-CDE6-C053F36C47F1}"/>
              </a:ext>
            </a:extLst>
          </p:cNvPr>
          <p:cNvSpPr txBox="1"/>
          <p:nvPr/>
        </p:nvSpPr>
        <p:spPr>
          <a:xfrm>
            <a:off x="893852" y="16233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85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3978-298C-C894-295A-61E6A979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710" y="1370238"/>
            <a:ext cx="7706458" cy="452137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>
                <a:effectLst/>
                <a:latin typeface="Calibri" panose="020F0502020204030204" pitchFamily="34" charset="0"/>
              </a:rPr>
              <a:t>A multi-process additive manufacturing system that incorporates monitoring, measuring, and controlling processes.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>
                <a:latin typeface="Calibri" panose="020F0502020204030204" pitchFamily="34" charset="0"/>
              </a:rPr>
              <a:t>I</a:t>
            </a:r>
            <a:r>
              <a:rPr lang="en-US" sz="2400">
                <a:effectLst/>
                <a:latin typeface="Calibri" panose="020F0502020204030204" pitchFamily="34" charset="0"/>
              </a:rPr>
              <a:t>ncludes elements for detecting, identifying, and addressing defects to remove related material or address under print or missing material.</a:t>
            </a:r>
          </a:p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effectLst/>
                <a:latin typeface="Calibri" panose="020F0502020204030204" pitchFamily="34" charset="0"/>
              </a:rPr>
              <a:t>The system uses two lasers:</a:t>
            </a:r>
          </a:p>
          <a:p>
            <a:pPr marL="800100" lvl="2">
              <a:lnSpc>
                <a:spcPct val="110000"/>
              </a:lnSpc>
              <a:spcBef>
                <a:spcPts val="0"/>
              </a:spcBef>
            </a:pPr>
            <a:r>
              <a:rPr lang="en-US" sz="2600">
                <a:effectLst/>
                <a:latin typeface="Calibri" panose="020F0502020204030204" pitchFamily="34" charset="0"/>
              </a:rPr>
              <a:t>The first laser to melt and consolidate powder and a second laser for metrology. </a:t>
            </a:r>
          </a:p>
          <a:p>
            <a:pPr marL="800100" lvl="2">
              <a:lnSpc>
                <a:spcPct val="110000"/>
              </a:lnSpc>
              <a:spcBef>
                <a:spcPts val="0"/>
              </a:spcBef>
            </a:pPr>
            <a:r>
              <a:rPr lang="en-US" sz="2600">
                <a:effectLst/>
                <a:latin typeface="Calibri" panose="020F0502020204030204" pitchFamily="34" charset="0"/>
              </a:rPr>
              <a:t>The second laser helps measure surface roughness, dimensional accuracy, and material properties. </a:t>
            </a:r>
          </a:p>
          <a:p>
            <a:pPr marL="342900" lvl="1">
              <a:lnSpc>
                <a:spcPct val="110000"/>
              </a:lnSpc>
              <a:spcBef>
                <a:spcPts val="0"/>
              </a:spcBef>
            </a:pPr>
            <a:r>
              <a:rPr lang="en-US" sz="2400">
                <a:latin typeface="Calibri" panose="020F0502020204030204" pitchFamily="34" charset="0"/>
              </a:rPr>
              <a:t>Based on these measurements, corrective actions can be taken to achieve the desired accuracy and surface finish.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>
              <a:latin typeface="Calibri" panose="020F0502020204030204" pitchFamily="34" charset="0"/>
            </a:endParaRPr>
          </a:p>
          <a:p>
            <a:endParaRPr lang="en-US" sz="3200">
              <a:solidFill>
                <a:schemeClr val="tx1"/>
              </a:solidFill>
            </a:endParaRPr>
          </a:p>
          <a:p>
            <a:pPr lvl="2"/>
            <a:endParaRPr lang="en-US" sz="2400"/>
          </a:p>
          <a:p>
            <a:pPr lvl="2"/>
            <a:endParaRPr lang="en-US" sz="2400"/>
          </a:p>
          <a:p>
            <a:pPr lvl="1"/>
            <a:endParaRPr lang="en-US" sz="32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1A59DF-50B4-1576-CC02-E3D0C1CC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871381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800" b="1"/>
              <a:t>Real-time quality management additive manufacturing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4FB3F-D71E-B59A-5142-D308EDD2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21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B636F3E-9A0E-BFE8-3AB4-7462DF9FC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485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2007"/>
            <a:ext cx="7701434" cy="512088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/>
              <a:t>IP, Licensing and Collaboration</a:t>
            </a:r>
            <a:endParaRPr lang="en-US" sz="2400"/>
          </a:p>
          <a:p>
            <a:r>
              <a:rPr lang="en-US" b="1"/>
              <a:t>US Patents: 11,203,160</a:t>
            </a:r>
          </a:p>
          <a:p>
            <a:pPr marL="342900" lvl="1" indent="0">
              <a:buNone/>
            </a:pPr>
            <a:r>
              <a:rPr lang="en-US" sz="2800" b="1"/>
              <a:t>Expires 03/29/2039</a:t>
            </a:r>
            <a:endParaRPr lang="en-US"/>
          </a:p>
          <a:p>
            <a:endParaRPr lang="en-US" sz="2400"/>
          </a:p>
          <a:p>
            <a:r>
              <a:rPr lang="en-US" sz="2400"/>
              <a:t>Businesses may commercialize via a patent license agreement, fees negotiable</a:t>
            </a:r>
          </a:p>
          <a:p>
            <a:r>
              <a:rPr lang="en-US" sz="2400"/>
              <a:t>Navy researchers have interest in collaborating with licensees</a:t>
            </a:r>
            <a:endParaRPr lang="en-US" sz="1400"/>
          </a:p>
          <a:p>
            <a:r>
              <a:rPr lang="en-US" sz="2400"/>
              <a:t>TechLink guides businesses through evaluation and licensing; services provided at no cost</a:t>
            </a:r>
          </a:p>
          <a:p>
            <a:pPr marL="0" indent="0">
              <a:buNone/>
            </a:pPr>
            <a:endParaRPr lang="en-US" sz="2400"/>
          </a:p>
          <a:p>
            <a:pPr lvl="1"/>
            <a:endParaRPr lang="en-US" sz="1800"/>
          </a:p>
          <a:p>
            <a:pPr lvl="1"/>
            <a:endParaRPr lang="en-US" sz="18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516C6C-4D30-F72D-C6E8-A0D8FE22B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400" b="1"/>
              <a:t>Real-time quality management additive manufacturing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22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075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49F6-E9D2-3026-D48A-FD94E5BF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713027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</a:rPr>
              <a:t>Improved Slicer Program for 3 D printing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0A584-376C-2E60-A741-0FB04D97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559169"/>
            <a:ext cx="7713027" cy="4255477"/>
          </a:xfrm>
          <a:solidFill>
            <a:schemeClr val="bg1">
              <a:alpha val="68283"/>
            </a:schemeClr>
          </a:solidFill>
          <a:effectLst>
            <a:softEdge rad="126516"/>
          </a:effectLst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 slicer based on implicit methods. This enables an infinite number of designer-defined in-fills thereby yielding parts with specified and closely controlled structural integrity.</a:t>
            </a:r>
            <a:endParaRPr lang="en-US" sz="5400"/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/>
              <a:t>Developed by Naval Research Lab</a:t>
            </a:r>
            <a:endParaRPr lang="en-US" sz="2400"/>
          </a:p>
          <a:p>
            <a:pPr marL="342900" lvl="1" indent="0">
              <a:buNone/>
            </a:pPr>
            <a:endParaRPr lang="en-US" sz="1900"/>
          </a:p>
          <a:p>
            <a:r>
              <a:rPr lang="en-US"/>
              <a:t> </a:t>
            </a:r>
            <a:r>
              <a:rPr lang="en-US" sz="2000"/>
              <a:t>Contact at TechLink: Derek Mayer</a:t>
            </a:r>
          </a:p>
          <a:p>
            <a:pPr lvl="1"/>
            <a:r>
              <a:rPr lang="en-US" sz="1800"/>
              <a:t>Email: </a:t>
            </a:r>
            <a:r>
              <a:rPr lang="en-US" sz="1800">
                <a:hlinkClick r:id="rId2"/>
              </a:rPr>
              <a:t>Derek.Mayer@TechLinkcenter.org</a:t>
            </a:r>
            <a:endParaRPr lang="en-US" sz="1800"/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306576E-3EAC-7843-CCA6-C6214AA8A6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14FA8-C0B3-5091-0B08-E0F1E5AE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3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089870"/>
            <a:ext cx="7929196" cy="4919045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/>
              <a:t>3D printing machines slicer programs to convert an input into  commands that drive the motions and actions of the printing head.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/>
              <a:t>Common slicer algorithms apply predetermined geometric transformations to each slice and can fail to take into account the overall geometry of the part being produced.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/>
              <a:t>This explicit evaluation method can lead to structural problems such as thin walls and gaps that degrade the overall integrity of the part.</a:t>
            </a:r>
            <a:endParaRPr lang="en-US" sz="2400">
              <a:effectLst/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>
                <a:latin typeface="Calibri" panose="020F0502020204030204" pitchFamily="34" charset="0"/>
              </a:rPr>
              <a:t>T</a:t>
            </a:r>
            <a:r>
              <a:rPr lang="en-US" sz="2400">
                <a:effectLst/>
                <a:latin typeface="Calibri" panose="020F0502020204030204" pitchFamily="34" charset="0"/>
              </a:rPr>
              <a:t>he input geometry is usually approximated by triangular facets to simplify the computation of the two-dimensional slices. </a:t>
            </a:r>
            <a:r>
              <a:rPr lang="en-US" sz="240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>
                <a:latin typeface="Calibri" panose="020F0502020204030204" pitchFamily="34" charset="0"/>
              </a:rPr>
              <a:t>E</a:t>
            </a:r>
            <a:r>
              <a:rPr lang="en-US" sz="2400">
                <a:effectLst/>
                <a:latin typeface="Calibri" panose="020F0502020204030204" pitchFamily="34" charset="0"/>
              </a:rPr>
              <a:t>ach slice has perimeters or "shells" and a space-filling "infill" pattern.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>
                <a:effectLst/>
                <a:latin typeface="Calibri" panose="020F0502020204030204" pitchFamily="34" charset="0"/>
              </a:rPr>
              <a:t>The calculation of perimeters and infill becomes more complicated when the geometry is non-convex.</a:t>
            </a:r>
          </a:p>
          <a:p>
            <a:pPr>
              <a:lnSpc>
                <a:spcPct val="100000"/>
              </a:lnSpc>
            </a:pP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58A2983-F954-F4FB-8E12-F10A2196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ln w="12700">
            <a:solidFill>
              <a:schemeClr val="tx1"/>
            </a:solidFill>
          </a:ln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</a:rPr>
              <a:t>Improved Slicer Program for 3 D printing</a:t>
            </a:r>
            <a:endParaRPr lang="en-US" sz="2800" b="1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24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479E12-BFDD-9B5A-CDE6-C053F36C47F1}"/>
              </a:ext>
            </a:extLst>
          </p:cNvPr>
          <p:cNvSpPr txBox="1"/>
          <p:nvPr/>
        </p:nvSpPr>
        <p:spPr>
          <a:xfrm>
            <a:off x="893852" y="16233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5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3978-298C-C894-295A-61E6A979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38" y="1168310"/>
            <a:ext cx="7706458" cy="452137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>
                <a:effectLst/>
              </a:rPr>
              <a:t>This technology utilizes implicit approach to address the loss of non-geometric information in the digital thread to better convey the intent of designers throughout the additive manufacturing toolchain.</a:t>
            </a:r>
          </a:p>
          <a:p>
            <a:pPr>
              <a:spcBef>
                <a:spcPts val="0"/>
              </a:spcBef>
            </a:pPr>
            <a:r>
              <a:rPr lang="en-US" sz="2400"/>
              <a:t>This method can be applied to generalized and very complex components, such as those that are increasingly produced using additive manufacturing .</a:t>
            </a:r>
          </a:p>
          <a:p>
            <a:pPr>
              <a:spcBef>
                <a:spcPts val="0"/>
              </a:spcBef>
            </a:pPr>
            <a:r>
              <a:rPr lang="en-US" sz="2400"/>
              <a:t>Able to generate support structure</a:t>
            </a:r>
          </a:p>
          <a:p>
            <a:pPr lvl="1">
              <a:spcBef>
                <a:spcPts val="0"/>
              </a:spcBef>
            </a:pPr>
            <a:r>
              <a:rPr lang="en-US" sz="2000"/>
              <a:t>Infill toolpath may be generated based to capture the physics relevant to the original design intent such as the stress behavior of the system under tension. </a:t>
            </a:r>
          </a:p>
          <a:p>
            <a:pPr lvl="1">
              <a:spcBef>
                <a:spcPts val="0"/>
              </a:spcBef>
            </a:pPr>
            <a:r>
              <a:rPr lang="en-US" sz="2000"/>
              <a:t>Enables an infinite number of in-fills thereby yielding parts with specified and closely controlled structural integrity.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>
              <a:effectLst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>
              <a:effectLst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>
              <a:effectLst/>
            </a:endParaRPr>
          </a:p>
          <a:p>
            <a:endParaRPr lang="en-US" sz="2000">
              <a:solidFill>
                <a:schemeClr val="tx1"/>
              </a:solidFill>
            </a:endParaRPr>
          </a:p>
          <a:p>
            <a:pPr lvl="2"/>
            <a:endParaRPr lang="en-US"/>
          </a:p>
          <a:p>
            <a:pPr lvl="2"/>
            <a:endParaRPr lang="en-US"/>
          </a:p>
          <a:p>
            <a:pPr lvl="1"/>
            <a:endParaRPr lang="en-US" sz="28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1A59DF-50B4-1576-CC02-E3D0C1CC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</a:rPr>
              <a:t>Improved Slicer Program for 3 D printing</a:t>
            </a:r>
            <a:endParaRPr lang="en-US" sz="3200" b="1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4FB3F-D71E-B59A-5142-D308EDD2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25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B636F3E-9A0E-BFE8-3AB4-7462DF9FC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956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2007"/>
            <a:ext cx="7701434" cy="512088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/>
              <a:t>IP, Licensing and Collaboration</a:t>
            </a:r>
            <a:endParaRPr lang="en-US" sz="2000"/>
          </a:p>
          <a:p>
            <a:r>
              <a:rPr lang="en-US" sz="2400" b="1"/>
              <a:t>US Patents:  11,119,466</a:t>
            </a:r>
          </a:p>
          <a:p>
            <a:pPr marL="342900" lvl="1" indent="0">
              <a:buNone/>
            </a:pPr>
            <a:r>
              <a:rPr lang="en-US" b="1"/>
              <a:t>Expires  10/28/38</a:t>
            </a:r>
          </a:p>
          <a:p>
            <a:endParaRPr lang="en-US" sz="2000"/>
          </a:p>
          <a:p>
            <a:r>
              <a:rPr lang="en-US" sz="2000"/>
              <a:t>Businesses may commercialize via a patent license agreement, fees negotiable</a:t>
            </a:r>
          </a:p>
          <a:p>
            <a:r>
              <a:rPr lang="en-US" sz="2000"/>
              <a:t>Navy researchers have interest in collaborating with licensees</a:t>
            </a:r>
            <a:endParaRPr lang="en-US" sz="1200"/>
          </a:p>
          <a:p>
            <a:r>
              <a:rPr lang="en-US" sz="2000"/>
              <a:t>TechLink guides businesses through evaluation and licensing; services provided at no cost</a:t>
            </a:r>
          </a:p>
          <a:p>
            <a:pPr marL="0" indent="0">
              <a:buNone/>
            </a:pPr>
            <a:endParaRPr lang="en-US" sz="2000"/>
          </a:p>
          <a:p>
            <a:pPr lvl="1"/>
            <a:endParaRPr lang="en-US" sz="1600"/>
          </a:p>
          <a:p>
            <a:pPr lvl="1"/>
            <a:endParaRPr lang="en-US" sz="16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516C6C-4D30-F72D-C6E8-A0D8FE22B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</a:rPr>
              <a:t>Improved Slicer Program for 3 D printing</a:t>
            </a:r>
            <a:endParaRPr lang="en-US" sz="3200" b="1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26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6463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49F6-E9D2-3026-D48A-FD94E5BF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713027" cy="817907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800">
                <a:latin typeface="Calibri" panose="020F0502020204030204" pitchFamily="34" charset="0"/>
                <a:cs typeface="Calibri" panose="020F0502020204030204" pitchFamily="34" charset="0"/>
              </a:rPr>
              <a:t>Manufacturing hollow spheres with high-strength and stiffness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0A584-376C-2E60-A741-0FB04D97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559169"/>
            <a:ext cx="7713027" cy="4255477"/>
          </a:xfrm>
          <a:solidFill>
            <a:schemeClr val="bg1">
              <a:alpha val="68283"/>
            </a:schemeClr>
          </a:solidFill>
          <a:effectLst>
            <a:softEdge rad="126516"/>
          </a:effectLst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600"/>
              <a:t>A suite of material technologies with manufacturing methods to  generate foams made from amorphous hollow spheres. </a:t>
            </a:r>
          </a:p>
          <a:p>
            <a:pPr marL="0" indent="0">
              <a:buNone/>
            </a:pPr>
            <a:r>
              <a:rPr lang="en-US" sz="2600"/>
              <a:t>The spheres combine to make cellular structures of high strength and stiffness. These structures are built from millions of microscopic glass (or metallic-glass) bubbles—about the diameter of a human hair—into new super-strong, super-light, shock-absorbing, and buoyant constructs.</a:t>
            </a:r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2600"/>
              <a:t>Developed by Naval Surface Warfare Center – Corona Division</a:t>
            </a:r>
            <a:endParaRPr lang="en-US" sz="2200"/>
          </a:p>
          <a:p>
            <a:pPr marL="342900" lvl="1" indent="0">
              <a:buNone/>
            </a:pPr>
            <a:endParaRPr lang="en-US" sz="1900"/>
          </a:p>
          <a:p>
            <a:r>
              <a:rPr lang="en-US"/>
              <a:t> </a:t>
            </a:r>
            <a:r>
              <a:rPr lang="en-US" sz="2200"/>
              <a:t>Contact at TechLink: Derek Mayer</a:t>
            </a:r>
          </a:p>
          <a:p>
            <a:pPr lvl="1"/>
            <a:r>
              <a:rPr lang="en-US" sz="1900"/>
              <a:t>Email: </a:t>
            </a:r>
            <a:r>
              <a:rPr lang="en-US" sz="1900">
                <a:hlinkClick r:id="rId2"/>
              </a:rPr>
              <a:t>Derek.Mayer@TechLinkcenter.org</a:t>
            </a:r>
            <a:endParaRPr lang="en-US" sz="1900"/>
          </a:p>
          <a:p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306576E-3EAC-7843-CCA6-C6214AA8A6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14FA8-C0B3-5091-0B08-E0F1E5AE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44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3978-298C-C894-295A-61E6A979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38" y="1366955"/>
            <a:ext cx="7706458" cy="452137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>
                <a:effectLst/>
                <a:latin typeface="Calibri" panose="020F0502020204030204" pitchFamily="34" charset="0"/>
              </a:rPr>
              <a:t>The opportunity is a suite of technologies using foams made from amorphous hollow spheres. </a:t>
            </a:r>
          </a:p>
          <a:p>
            <a:pPr>
              <a:spcBef>
                <a:spcPts val="0"/>
              </a:spcBef>
            </a:pPr>
            <a:endParaRPr lang="en-US" sz="200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000">
                <a:effectLst/>
                <a:latin typeface="Calibri" panose="020F0502020204030204" pitchFamily="34" charset="0"/>
              </a:rPr>
              <a:t>The spheres combine to make cellular structures of high strength and stiffness. </a:t>
            </a:r>
          </a:p>
          <a:p>
            <a:pPr>
              <a:spcBef>
                <a:spcPts val="0"/>
              </a:spcBef>
            </a:pPr>
            <a:endParaRPr lang="en-US" sz="200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000">
                <a:effectLst/>
                <a:latin typeface="Calibri" panose="020F0502020204030204" pitchFamily="34" charset="0"/>
              </a:rPr>
              <a:t>These structures are built from millions of microscopic glass (or metallic-glass) bubbles—about the diameter of a human hair—into new super-strong, super-light, shock-absorbing, and buoyant constructs. </a:t>
            </a:r>
          </a:p>
          <a:p>
            <a:pPr>
              <a:spcBef>
                <a:spcPts val="0"/>
              </a:spcBef>
            </a:pPr>
            <a:endParaRPr lang="en-US" sz="200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000">
                <a:effectLst/>
                <a:latin typeface="Calibri" panose="020F0502020204030204" pitchFamily="34" charset="0"/>
              </a:rPr>
              <a:t>Test results show that the cellular material made from these spheres dissipated more mechanical energy for a given volume than any other cellular material on the planet (14.8 megajoules per cubic meter). </a:t>
            </a:r>
          </a:p>
          <a:p>
            <a:pPr>
              <a:spcBef>
                <a:spcPts val="0"/>
              </a:spcBef>
            </a:pPr>
            <a:endParaRPr lang="en-US" sz="2000">
              <a:effectLst/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000">
                <a:latin typeface="Calibri" panose="020F0502020204030204" pitchFamily="34" charset="0"/>
              </a:rPr>
              <a:t>Opportunity includes 5 issued patents and 1 pending patent</a:t>
            </a:r>
            <a:endParaRPr lang="en-US" sz="180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>
              <a:effectLst/>
              <a:latin typeface="Calibri" panose="020F0502020204030204" pitchFamily="34" charset="0"/>
            </a:endParaRPr>
          </a:p>
          <a:p>
            <a:endParaRPr lang="en-US" sz="2800">
              <a:solidFill>
                <a:schemeClr val="tx1"/>
              </a:solidFill>
            </a:endParaRPr>
          </a:p>
          <a:p>
            <a:pPr lvl="2"/>
            <a:endParaRPr lang="en-US" sz="2000"/>
          </a:p>
          <a:p>
            <a:pPr lvl="2"/>
            <a:endParaRPr lang="en-US" sz="2000"/>
          </a:p>
          <a:p>
            <a:pPr lvl="1"/>
            <a:endParaRPr lang="en-US" sz="28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1A59DF-50B4-1576-CC02-E3D0C1CC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Manufacturing hollow spheres with high-strength and stiffness</a:t>
            </a:r>
            <a:endParaRPr lang="en-US" sz="2400" b="1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4FB3F-D71E-B59A-5142-D308EDD2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28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B636F3E-9A0E-BFE8-3AB4-7462DF9FC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3274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089870"/>
            <a:ext cx="7929196" cy="510104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effectLst/>
              </a:rPr>
              <a:t>Foams from amorphous hollow spheres cellular structure can provide innovative solutions, including: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sz="1600" b="1" u="sng">
                <a:effectLst/>
              </a:rPr>
              <a:t>Lightweight and strong structural components</a:t>
            </a:r>
            <a:r>
              <a:rPr lang="en-US" sz="1600">
                <a:effectLst/>
              </a:rPr>
              <a:t>: </a:t>
            </a:r>
            <a:r>
              <a:rPr lang="en-US" sz="1600"/>
              <a:t>H</a:t>
            </a:r>
            <a:r>
              <a:rPr lang="en-US" sz="1600">
                <a:effectLst/>
              </a:rPr>
              <a:t>ollow spheres foams offer a combination of low density and structural integrity, including load-bearing applications.  </a:t>
            </a:r>
            <a:r>
              <a:rPr lang="en-US" sz="1600"/>
              <a:t>Potential solutions include </a:t>
            </a:r>
            <a:r>
              <a:rPr lang="en-US" sz="1600">
                <a:effectLst/>
              </a:rPr>
              <a:t>Aerospace, automotive, and construction. 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sz="1600" b="1" u="sng">
                <a:effectLst/>
              </a:rPr>
              <a:t>Impact and crash protection</a:t>
            </a:r>
            <a:r>
              <a:rPr lang="en-US" sz="1600">
                <a:effectLst/>
              </a:rPr>
              <a:t> </a:t>
            </a:r>
            <a:r>
              <a:rPr lang="en-US" sz="1600"/>
              <a:t>H</a:t>
            </a:r>
            <a:r>
              <a:rPr lang="en-US" sz="1600">
                <a:effectLst/>
              </a:rPr>
              <a:t>ollow spheres foams can absorb and dissipate impact energy effectively. They can be utilized in safety equipment including helmets, body armor, and vehicle crash pads.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sz="1600" b="1" u="sng">
                <a:effectLst/>
              </a:rPr>
              <a:t>Thermal insulation in extreme environments</a:t>
            </a:r>
            <a:r>
              <a:rPr lang="en-US" sz="1600">
                <a:effectLst/>
              </a:rPr>
              <a:t>: </a:t>
            </a:r>
            <a:r>
              <a:rPr lang="en-US" sz="1600"/>
              <a:t>H</a:t>
            </a:r>
            <a:r>
              <a:rPr lang="en-US" sz="1600">
                <a:effectLst/>
              </a:rPr>
              <a:t>ollow spheres foams can offer superior insulating properties due to air-filled voids within the cellular structure. Potential solutions in aerospace, energy, and industrial applications.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sz="1600" b="1" u="sng">
                <a:effectLst/>
              </a:rPr>
              <a:t>Vibration and noise control</a:t>
            </a:r>
            <a:r>
              <a:rPr lang="en-US" sz="1600">
                <a:effectLst/>
              </a:rPr>
              <a:t>: Excessive vibrations and noise can be problematic including automotive, transportation, and construction. 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sz="1600" b="1" u="sng">
                <a:effectLst/>
              </a:rPr>
              <a:t>Packaging and shipping protection</a:t>
            </a:r>
            <a:r>
              <a:rPr lang="en-US" sz="1600">
                <a:effectLst/>
              </a:rPr>
              <a:t>: </a:t>
            </a:r>
            <a:r>
              <a:rPr lang="en-US" sz="1600"/>
              <a:t>H</a:t>
            </a:r>
            <a:r>
              <a:rPr lang="en-US" sz="1600">
                <a:effectLst/>
              </a:rPr>
              <a:t>ollow spheres foams can act as cushioning and shock-absorbing materials due to their ability to compress and absorb impact forces. 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sz="1600" b="1" u="sng">
                <a:effectLst/>
              </a:rPr>
              <a:t>Buoyancy and flotation</a:t>
            </a:r>
            <a:r>
              <a:rPr lang="en-US" sz="1600">
                <a:effectLst/>
              </a:rPr>
              <a:t>: </a:t>
            </a:r>
            <a:r>
              <a:rPr lang="en-US" sz="1600"/>
              <a:t>H</a:t>
            </a:r>
            <a:r>
              <a:rPr lang="en-US" sz="1600">
                <a:effectLst/>
              </a:rPr>
              <a:t>ollow spheres foams are buoyant due to their hollow structure filled with air. They can be used in the design of flotation devices, buoys, and floating platform.</a:t>
            </a:r>
            <a:endParaRPr lang="en-US" sz="1000">
              <a:effectLst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58A2983-F954-F4FB-8E12-F10A2196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ln w="12700">
            <a:solidFill>
              <a:schemeClr val="tx1"/>
            </a:solidFill>
          </a:ln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200">
                <a:latin typeface="Calibri" panose="020F0502020204030204" pitchFamily="34" charset="0"/>
                <a:cs typeface="Calibri" panose="020F0502020204030204" pitchFamily="34" charset="0"/>
              </a:rPr>
              <a:t>Manufacturing hollow spheres foams with high-strength and stiffness</a:t>
            </a:r>
            <a:endParaRPr lang="en-US" sz="2200" b="1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29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479E12-BFDD-9B5A-CDE6-C053F36C47F1}"/>
              </a:ext>
            </a:extLst>
          </p:cNvPr>
          <p:cNvSpPr txBox="1"/>
          <p:nvPr/>
        </p:nvSpPr>
        <p:spPr>
          <a:xfrm>
            <a:off x="893852" y="16233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20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DEC7F-DEA4-DFD5-8294-6C2773216BA9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000"/>
              <a:t>Lab to Business Showcase</a:t>
            </a:r>
            <a:br>
              <a:rPr lang="en-US" sz="4000"/>
            </a:br>
            <a:r>
              <a:rPr lang="en-US" sz="4000"/>
              <a:t>Agenda for June 21,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38E45-DD04-CF2F-56BA-4EFCB5E97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968" y="2057400"/>
            <a:ext cx="8111938" cy="4025433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TechLink Services</a:t>
            </a:r>
          </a:p>
          <a:p>
            <a:pPr marL="457200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Autonomous Agent scheduling</a:t>
            </a:r>
          </a:p>
          <a:p>
            <a:pPr marL="457200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Agent Conflict Resolution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Counter swarm interception using sacrificial UAVs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Real-time adaptive additive manufacturing system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Improved Slicer algorithms for 3D printing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Manufacturing hollow spheres with high-strength and stiffness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Manufacturing improved composite part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20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A44E845C-C266-0E5F-59AC-A1B98605B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BB9C46-FC81-742C-6F5E-60D79A96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302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2007"/>
            <a:ext cx="7701434" cy="512088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/>
              <a:t>IP, Licensing and Collaboration</a:t>
            </a:r>
            <a:endParaRPr lang="en-US" sz="2000"/>
          </a:p>
          <a:p>
            <a:r>
              <a:rPr lang="en-US" sz="2000" b="1"/>
              <a:t>US Patents:  </a:t>
            </a:r>
            <a:endParaRPr lang="en-US" sz="1600" b="1"/>
          </a:p>
          <a:p>
            <a:pPr marL="342900" lvl="1" indent="0">
              <a:buNone/>
            </a:pPr>
            <a:r>
              <a:rPr lang="en-US" sz="1900" b="1"/>
              <a:t>	9,102,087 expires 07/17/2032</a:t>
            </a:r>
          </a:p>
          <a:p>
            <a:pPr marL="342900" lvl="1" indent="0">
              <a:buNone/>
            </a:pPr>
            <a:r>
              <a:rPr lang="en-US" sz="1900" b="1"/>
              <a:t>     10,005,690 expires 12/14/2032</a:t>
            </a:r>
          </a:p>
          <a:p>
            <a:pPr marL="342900" lvl="1" indent="0">
              <a:lnSpc>
                <a:spcPct val="100000"/>
              </a:lnSpc>
              <a:buNone/>
            </a:pPr>
            <a:r>
              <a:rPr lang="en-US" sz="1900" b="1"/>
              <a:t>     10,011,513 expires 05/05/2036</a:t>
            </a:r>
          </a:p>
          <a:p>
            <a:pPr marL="342900" lvl="1" indent="0">
              <a:lnSpc>
                <a:spcPct val="100000"/>
              </a:lnSpc>
              <a:buNone/>
            </a:pPr>
            <a:r>
              <a:rPr lang="en-US" sz="1900" b="1"/>
              <a:t>    10,059,617 expires 04/04/2033</a:t>
            </a:r>
          </a:p>
          <a:p>
            <a:pPr marL="342900" lvl="1" indent="0">
              <a:lnSpc>
                <a:spcPct val="100000"/>
              </a:lnSpc>
              <a:buNone/>
            </a:pPr>
            <a:r>
              <a:rPr lang="en-US" sz="1900" b="1"/>
              <a:t>    11,084,750 expires 08/20/2038</a:t>
            </a:r>
          </a:p>
          <a:p>
            <a:pPr marL="342900" lvl="1" indent="0">
              <a:buNone/>
            </a:pPr>
            <a:r>
              <a:rPr lang="en-US" sz="1900" b="1"/>
              <a:t>    Pending 17/360,426 filed 06/28/2021</a:t>
            </a:r>
            <a:endParaRPr lang="en-US" sz="2000"/>
          </a:p>
          <a:p>
            <a:r>
              <a:rPr lang="en-US" sz="2000"/>
              <a:t>Navy researcher is very active and have interest in collaborating with licensees</a:t>
            </a:r>
          </a:p>
          <a:p>
            <a:r>
              <a:rPr lang="en-US" sz="2000"/>
              <a:t>Businesses may commercialize via a patent license agreement, fees negotiable</a:t>
            </a:r>
            <a:endParaRPr lang="en-US" sz="1200"/>
          </a:p>
          <a:p>
            <a:r>
              <a:rPr lang="en-US" sz="2000"/>
              <a:t>TechLink guides businesses through evaluation and licensing; services provided at no cost</a:t>
            </a:r>
          </a:p>
          <a:p>
            <a:pPr marL="0" indent="0">
              <a:buNone/>
            </a:pPr>
            <a:endParaRPr lang="en-US" sz="2000"/>
          </a:p>
          <a:p>
            <a:pPr lvl="1"/>
            <a:endParaRPr lang="en-US" sz="1600"/>
          </a:p>
          <a:p>
            <a:pPr lvl="1"/>
            <a:endParaRPr lang="en-US" sz="16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E516C6C-4D30-F72D-C6E8-A0D8FE22B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Manufacturing hollow spheres with high-strength and stiffness</a:t>
            </a:r>
            <a:endParaRPr lang="en-US" sz="2400" b="1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30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9754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49F6-E9D2-3026-D48A-FD94E5BF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713027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3200" b="1"/>
              <a:t>Manufacturing improved composite part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0A584-376C-2E60-A741-0FB04D97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559169"/>
            <a:ext cx="7713027" cy="4255477"/>
          </a:xfrm>
          <a:solidFill>
            <a:schemeClr val="bg1">
              <a:alpha val="68283"/>
            </a:schemeClr>
          </a:solidFill>
          <a:effectLst>
            <a:softEdge rad="126516"/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System to manufacture a toughened, self-healing composite parts. These composites show beneficial properties without introducing additional weight.</a:t>
            </a:r>
            <a:endParaRPr lang="en-US" sz="3600"/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/>
              <a:t>Developed by U.S. Army DEVCOM Aviation &amp; Missile Center</a:t>
            </a:r>
            <a:endParaRPr lang="en-US" sz="2400"/>
          </a:p>
          <a:p>
            <a:pPr marL="342900" lvl="1" indent="0">
              <a:buNone/>
            </a:pPr>
            <a:endParaRPr lang="en-US" sz="1900"/>
          </a:p>
          <a:p>
            <a:r>
              <a:rPr lang="en-US"/>
              <a:t> </a:t>
            </a:r>
            <a:r>
              <a:rPr lang="en-US" sz="2000"/>
              <a:t>Contact at TechLink: Derek Mayer</a:t>
            </a:r>
          </a:p>
          <a:p>
            <a:pPr lvl="1"/>
            <a:r>
              <a:rPr lang="en-US" sz="1800"/>
              <a:t>Email: </a:t>
            </a:r>
            <a:r>
              <a:rPr lang="en-US" sz="1800">
                <a:hlinkClick r:id="rId2"/>
              </a:rPr>
              <a:t>Derek.Mayer@TechLinkcenter.org</a:t>
            </a:r>
            <a:endParaRPr lang="en-US" sz="1800"/>
          </a:p>
          <a:p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306576E-3EAC-7843-CCA6-C6214AA8A6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14FA8-C0B3-5091-0B08-E0F1E5AE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820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405055"/>
            <a:ext cx="7929196" cy="460386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>
                <a:effectLst/>
                <a:latin typeface="Calibri" panose="020F0502020204030204" pitchFamily="34" charset="0"/>
              </a:rPr>
              <a:t>Composite materials face two significant challenges. </a:t>
            </a:r>
          </a:p>
          <a:p>
            <a:pPr lvl="1"/>
            <a:r>
              <a:rPr lang="en-US">
                <a:effectLst/>
                <a:latin typeface="Calibri" panose="020F0502020204030204" pitchFamily="34" charset="0"/>
              </a:rPr>
              <a:t>Firstly, it is difficult to detect damage to these materials during manufacturing or while they are still in use. </a:t>
            </a:r>
          </a:p>
          <a:p>
            <a:pPr lvl="1"/>
            <a:r>
              <a:rPr lang="en-US">
                <a:effectLst/>
                <a:latin typeface="Calibri" panose="020F0502020204030204" pitchFamily="34" charset="0"/>
              </a:rPr>
              <a:t>Secondly, repairing these damaged parts can also be a challenge. </a:t>
            </a:r>
          </a:p>
          <a:p>
            <a:r>
              <a:rPr lang="en-US">
                <a:effectLst/>
                <a:latin typeface="Calibri" panose="020F0502020204030204" pitchFamily="34" charset="0"/>
              </a:rPr>
              <a:t>To address these challenges, there is a need for stronger materials that are more resistant to interlaminar shear forces and stiffness. </a:t>
            </a:r>
          </a:p>
          <a:p>
            <a:r>
              <a:rPr lang="en-US">
                <a:effectLst/>
                <a:latin typeface="Calibri" panose="020F0502020204030204" pitchFamily="34" charset="0"/>
              </a:rPr>
              <a:t>These materials should not weigh significantly more than the ones they replace.</a:t>
            </a:r>
          </a:p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32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479E12-BFDD-9B5A-CDE6-C053F36C47F1}"/>
              </a:ext>
            </a:extLst>
          </p:cNvPr>
          <p:cNvSpPr txBox="1"/>
          <p:nvPr/>
        </p:nvSpPr>
        <p:spPr>
          <a:xfrm>
            <a:off x="893852" y="16233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CBA168B-F34E-0758-E747-8AE34A238347}"/>
              </a:ext>
            </a:extLst>
          </p:cNvPr>
          <p:cNvSpPr txBox="1">
            <a:spLocks/>
          </p:cNvSpPr>
          <p:nvPr/>
        </p:nvSpPr>
        <p:spPr>
          <a:xfrm>
            <a:off x="677347" y="364991"/>
            <a:ext cx="7713027" cy="724879"/>
          </a:xfrm>
          <a:prstGeom prst="rect">
            <a:avLst/>
          </a:prstGeo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/>
              <a:t>Manufacturing improved composite part</a:t>
            </a:r>
          </a:p>
        </p:txBody>
      </p:sp>
    </p:spTree>
    <p:extLst>
      <p:ext uri="{BB962C8B-B14F-4D97-AF65-F5344CB8AC3E}">
        <p14:creationId xmlns:p14="http://schemas.microsoft.com/office/powerpoint/2010/main" val="3075978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3978-298C-C894-295A-61E6A979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38" y="1366955"/>
            <a:ext cx="7706458" cy="452137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en-US" sz="2400">
                <a:effectLst/>
                <a:latin typeface="Calibri" panose="020F0502020204030204" pitchFamily="34" charset="0"/>
              </a:rPr>
              <a:t>Method for creating a strong and preferably self-repairing composite material. </a:t>
            </a:r>
          </a:p>
          <a:p>
            <a:pPr>
              <a:spcBef>
                <a:spcPts val="0"/>
              </a:spcBef>
            </a:pPr>
            <a:endParaRPr lang="en-US" sz="200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i="1">
                <a:latin typeface="Calibri" panose="020F0502020204030204" pitchFamily="34" charset="0"/>
              </a:rPr>
              <a:t>The composite material consists of two layers of fiber-reinforced polymer with an intervening layer made up of numerous islands of thermoplastic polymer.</a:t>
            </a:r>
          </a:p>
          <a:p>
            <a:pPr>
              <a:spcBef>
                <a:spcPts val="0"/>
              </a:spcBef>
            </a:pPr>
            <a:endParaRPr lang="en-US" sz="200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>
                <a:effectLst/>
                <a:latin typeface="Calibri" panose="020F0502020204030204" pitchFamily="34" charset="0"/>
              </a:rPr>
              <a:t>The primary advantage of this technique is that it produces composites with desirable properties without adding significant weight (more than 1%) through the use of additives applied between composite layers, such as through printing. </a:t>
            </a:r>
          </a:p>
          <a:p>
            <a:pPr>
              <a:spcBef>
                <a:spcPts val="0"/>
              </a:spcBef>
            </a:pPr>
            <a:endParaRPr lang="en-US" sz="200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/>
              <a:t>Patent describes a wide variety of materials and application methods for thermoplastic islands. Also for carbon reinforced layers.</a:t>
            </a:r>
          </a:p>
          <a:p>
            <a:pPr>
              <a:spcBef>
                <a:spcPts val="0"/>
              </a:spcBef>
            </a:pPr>
            <a:endParaRPr lang="en-US" sz="2400">
              <a:effectLst/>
              <a:latin typeface="Calibri" panose="020F0502020204030204" pitchFamily="34" charset="0"/>
            </a:endParaRPr>
          </a:p>
          <a:p>
            <a:endParaRPr lang="en-US" sz="3200">
              <a:solidFill>
                <a:schemeClr val="tx1"/>
              </a:solidFill>
            </a:endParaRPr>
          </a:p>
          <a:p>
            <a:pPr lvl="2"/>
            <a:endParaRPr lang="en-US" sz="2400"/>
          </a:p>
          <a:p>
            <a:pPr lvl="2"/>
            <a:endParaRPr lang="en-US" sz="2400"/>
          </a:p>
          <a:p>
            <a:pPr lvl="1"/>
            <a:endParaRPr lang="en-US" sz="32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4FB3F-D71E-B59A-5142-D308EDD2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33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B636F3E-9A0E-BFE8-3AB4-7462DF9FC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116FF6-53B7-E8E6-F431-96AC0953BEA3}"/>
              </a:ext>
            </a:extLst>
          </p:cNvPr>
          <p:cNvSpPr txBox="1">
            <a:spLocks/>
          </p:cNvSpPr>
          <p:nvPr/>
        </p:nvSpPr>
        <p:spPr>
          <a:xfrm>
            <a:off x="543238" y="339493"/>
            <a:ext cx="7713027" cy="724879"/>
          </a:xfrm>
          <a:prstGeom prst="rect">
            <a:avLst/>
          </a:prstGeo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/>
              <a:t>Manufacturing improved composite part</a:t>
            </a:r>
          </a:p>
        </p:txBody>
      </p:sp>
    </p:spTree>
    <p:extLst>
      <p:ext uri="{BB962C8B-B14F-4D97-AF65-F5344CB8AC3E}">
        <p14:creationId xmlns:p14="http://schemas.microsoft.com/office/powerpoint/2010/main" val="4164763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712E-8575-3BAD-42DE-525F0D5D8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2007"/>
            <a:ext cx="7701434" cy="5120887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/>
              <a:t>IP, Licensing and Collaboration</a:t>
            </a:r>
            <a:endParaRPr lang="en-US" sz="2000"/>
          </a:p>
          <a:p>
            <a:r>
              <a:rPr lang="en-US" sz="2400" b="1"/>
              <a:t>US Patents:  11,491,771</a:t>
            </a:r>
          </a:p>
          <a:p>
            <a:pPr marL="342900" lvl="1" indent="0">
              <a:buNone/>
            </a:pPr>
            <a:r>
              <a:rPr lang="en-US" b="1"/>
              <a:t>Expires  10/18/2035</a:t>
            </a:r>
          </a:p>
          <a:p>
            <a:endParaRPr lang="en-US" sz="2000"/>
          </a:p>
          <a:p>
            <a:r>
              <a:rPr lang="en-US" sz="2400"/>
              <a:t>NOTE: Patent contains much information on variation of materials and data on performance</a:t>
            </a:r>
          </a:p>
          <a:p>
            <a:endParaRPr lang="en-US" sz="2000"/>
          </a:p>
          <a:p>
            <a:r>
              <a:rPr lang="en-US" sz="2000"/>
              <a:t>Businesses may commercialize via a patent license agreement, fees negotiable</a:t>
            </a:r>
          </a:p>
          <a:p>
            <a:r>
              <a:rPr lang="en-US" sz="2000"/>
              <a:t>Navy researchers do have interest in collaborating with licensees</a:t>
            </a:r>
            <a:endParaRPr lang="en-US" sz="1200"/>
          </a:p>
          <a:p>
            <a:r>
              <a:rPr lang="en-US" sz="2000"/>
              <a:t>TechLink guides businesses through evaluation and licensing; services provided at no cost</a:t>
            </a:r>
          </a:p>
          <a:p>
            <a:pPr marL="0" indent="0">
              <a:buNone/>
            </a:pPr>
            <a:endParaRPr lang="en-US" sz="2000"/>
          </a:p>
          <a:p>
            <a:pPr lvl="1"/>
            <a:endParaRPr lang="en-US" sz="1600"/>
          </a:p>
          <a:p>
            <a:pPr lvl="1"/>
            <a:endParaRPr lang="en-US" sz="16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BFB5-B177-9A34-4868-FDF586DD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34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7F5887-CAA1-6223-2D2F-77DFD755F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4E5D89-E4C5-B61E-FC1E-67E550BF1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713027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Autofit/>
          </a:bodyPr>
          <a:lstStyle/>
          <a:p>
            <a:pPr algn="ctr"/>
            <a:r>
              <a:rPr lang="en-US" sz="2800" b="1"/>
              <a:t>Manufacturing improved composite part</a:t>
            </a:r>
          </a:p>
        </p:txBody>
      </p:sp>
    </p:spTree>
    <p:extLst>
      <p:ext uri="{BB962C8B-B14F-4D97-AF65-F5344CB8AC3E}">
        <p14:creationId xmlns:p14="http://schemas.microsoft.com/office/powerpoint/2010/main" val="35269882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63BCF-F7A1-EF1B-B8D4-3A026F1E1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00603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algn="ctr"/>
            <a:r>
              <a:rPr lang="en-US"/>
              <a:t>TechLink Contact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C259F-6283-D45D-2392-7C24ECF31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/>
          </a:p>
          <a:p>
            <a:pPr marL="0" indent="0">
              <a:buNone/>
            </a:pPr>
            <a:r>
              <a:rPr lang="en-US" sz="2400"/>
              <a:t>Contact Derek Mayer</a:t>
            </a:r>
          </a:p>
          <a:p>
            <a:pPr marL="0" indent="0">
              <a:buNone/>
            </a:pPr>
            <a:r>
              <a:rPr lang="en-US" sz="2400">
                <a:hlinkClick r:id="rId2"/>
              </a:rPr>
              <a:t> </a:t>
            </a:r>
            <a:r>
              <a:rPr lang="en-US">
                <a:hlinkClick r:id="rId2"/>
              </a:rPr>
              <a:t>Derek.Mayer@TechLinkcenter.org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/>
              <a:t> visit: </a:t>
            </a:r>
            <a:r>
              <a:rPr lang="en-US" u="sng">
                <a:solidFill>
                  <a:schemeClr val="accent1">
                    <a:lumMod val="75000"/>
                  </a:schemeClr>
                </a:solidFill>
              </a:rPr>
              <a:t>https://</a:t>
            </a:r>
            <a:r>
              <a:rPr lang="en-US" u="sng" err="1">
                <a:solidFill>
                  <a:schemeClr val="accent1">
                    <a:lumMod val="75000"/>
                  </a:schemeClr>
                </a:solidFill>
              </a:rPr>
              <a:t>techlinkcenter.org</a:t>
            </a:r>
            <a:r>
              <a:rPr lang="en-US" u="sng">
                <a:solidFill>
                  <a:schemeClr val="accent1">
                    <a:lumMod val="75000"/>
                  </a:schemeClr>
                </a:solidFill>
              </a:rPr>
              <a:t>/</a:t>
            </a:r>
            <a:endParaRPr lang="en-US" sz="3200" u="sng">
              <a:solidFill>
                <a:schemeClr val="accent1">
                  <a:lumMod val="75000"/>
                </a:schemeClr>
              </a:solidFill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25BAA-260A-5660-F34A-F70F5068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C2B27C2-3A39-FFCA-F7BB-570DF55F50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889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48BC1-A25B-2362-6A79-DC9216979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837329"/>
            <a:ext cx="7721974" cy="33396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/>
              <a:t>Thank you</a:t>
            </a:r>
          </a:p>
          <a:p>
            <a:pPr marL="0" indent="0" algn="ctr">
              <a:buNone/>
            </a:pPr>
            <a:endParaRPr lang="en-US" sz="5400"/>
          </a:p>
          <a:p>
            <a:pPr marL="0" indent="0" algn="ctr">
              <a:buNone/>
            </a:pPr>
            <a:r>
              <a:rPr lang="en-US" sz="3200" i="1"/>
              <a:t>Look for survey, tell us what you think</a:t>
            </a:r>
            <a:endParaRPr lang="en-US" i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FB065F-064B-E797-C710-DA932CEB1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36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21EC34F2-31F9-27D0-AF6B-E438650577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4" y="136524"/>
            <a:ext cx="8644398" cy="191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565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379AE-978D-3CBC-E458-9F1D6E1D7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0368"/>
            <a:ext cx="7886700" cy="893997"/>
          </a:xfrm>
          <a:gradFill flip="none" rotWithShape="1">
            <a:gsLst>
              <a:gs pos="31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/>
          <a:lstStyle/>
          <a:p>
            <a:pPr algn="ctr"/>
            <a:r>
              <a:rPr lang="en-US"/>
              <a:t>Working with Federal Labs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E1E6B-9791-5180-11BE-07FB95B37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Licensing patents</a:t>
            </a:r>
          </a:p>
          <a:p>
            <a:r>
              <a:rPr lang="en-US"/>
              <a:t>Software release &amp; utilization</a:t>
            </a:r>
          </a:p>
          <a:p>
            <a:r>
              <a:rPr lang="en-US"/>
              <a:t>Collaborative research</a:t>
            </a:r>
          </a:p>
          <a:p>
            <a:r>
              <a:rPr lang="en-US"/>
              <a:t>Sponsored research</a:t>
            </a:r>
          </a:p>
          <a:p>
            <a:r>
              <a:rPr lang="en-US"/>
              <a:t>Understanding research opportunities</a:t>
            </a:r>
          </a:p>
          <a:p>
            <a:endParaRPr lang="en-US"/>
          </a:p>
          <a:p>
            <a:r>
              <a:rPr lang="en-US"/>
              <a:t>Access to expertise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6095294E-975C-A708-3D9A-DC41BD4E27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F0D899-AE74-E299-9946-6B32C00D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04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BBA90-1BE9-ECC6-102C-D68391DFB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2003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algn="ctr"/>
            <a:r>
              <a:rPr lang="en-US"/>
              <a:t>TechLink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48BC1-A25B-2362-6A79-DC9216979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6412"/>
            <a:ext cx="7886700" cy="4630551"/>
          </a:xfrm>
        </p:spPr>
        <p:txBody>
          <a:bodyPr>
            <a:normAutofit lnSpcReduction="10000"/>
          </a:bodyPr>
          <a:lstStyle/>
          <a:p>
            <a:r>
              <a:rPr lang="en-US"/>
              <a:t>Nationally focused technology transfer partnership intermediary for the U.S. Department of Defense and Department of Veterans Affairs</a:t>
            </a:r>
          </a:p>
          <a:p>
            <a:pPr lvl="1"/>
            <a:r>
              <a:rPr lang="en-US"/>
              <a:t>Provide services at no cost to your business</a:t>
            </a:r>
          </a:p>
          <a:p>
            <a:pPr lvl="1"/>
            <a:r>
              <a:rPr lang="en-US"/>
              <a:t>Guidance to navigate DOD labs Technology Transfer opportunities</a:t>
            </a:r>
          </a:p>
          <a:p>
            <a:pPr lvl="1"/>
            <a:r>
              <a:rPr lang="en-US"/>
              <a:t>Certified licensing professionals</a:t>
            </a:r>
          </a:p>
          <a:p>
            <a:pPr lvl="1"/>
            <a:r>
              <a:rPr lang="en-US"/>
              <a:t>Website includes extensive database of DOD and VA available technologies</a:t>
            </a:r>
          </a:p>
          <a:p>
            <a:pPr lvl="1"/>
            <a:endParaRPr lang="en-US"/>
          </a:p>
          <a:p>
            <a:pPr marL="0" indent="0">
              <a:buNone/>
            </a:pPr>
            <a:r>
              <a:rPr lang="en-US" sz="2400"/>
              <a:t>Contact Derek Mayer </a:t>
            </a:r>
            <a:r>
              <a:rPr lang="en-US">
                <a:hlinkClick r:id="rId2"/>
              </a:rPr>
              <a:t>Derek.Mayer@TechLinkcenter.org</a:t>
            </a:r>
            <a:endParaRPr lang="en-US"/>
          </a:p>
          <a:p>
            <a:pPr marL="0" indent="0">
              <a:buNone/>
            </a:pPr>
            <a:r>
              <a:rPr lang="en-US" sz="2400"/>
              <a:t>Or visit: </a:t>
            </a:r>
            <a:r>
              <a:rPr lang="en-US" u="sng">
                <a:solidFill>
                  <a:schemeClr val="accent1">
                    <a:lumMod val="75000"/>
                  </a:schemeClr>
                </a:solidFill>
              </a:rPr>
              <a:t>https://</a:t>
            </a:r>
            <a:r>
              <a:rPr lang="en-US" u="sng" err="1">
                <a:solidFill>
                  <a:schemeClr val="accent1">
                    <a:lumMod val="75000"/>
                  </a:schemeClr>
                </a:solidFill>
              </a:rPr>
              <a:t>techlinkcenter.org</a:t>
            </a:r>
            <a:r>
              <a:rPr lang="en-US" u="sng">
                <a:solidFill>
                  <a:schemeClr val="accent1">
                    <a:lumMod val="75000"/>
                  </a:schemeClr>
                </a:solidFill>
              </a:rPr>
              <a:t>/</a:t>
            </a:r>
            <a:endParaRPr lang="en-US" sz="3200" u="sng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63DC304A-6B0F-8704-0C28-F00C1E3D26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CF27F-B348-9675-E35F-DFD6B4AB7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D2CD-08C6-1F49-BEBB-D472BFC32C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0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49F6-E9D2-3026-D48A-FD94E5BF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rmAutofit/>
          </a:bodyPr>
          <a:lstStyle/>
          <a:p>
            <a:pPr algn="ctr"/>
            <a:r>
              <a:rPr lang="en-US" b="1"/>
              <a:t> Autonomous Agent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0A584-376C-2E60-A741-0FB04D97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47" y="1559169"/>
            <a:ext cx="7713027" cy="4255477"/>
          </a:xfrm>
          <a:solidFill>
            <a:schemeClr val="bg1">
              <a:alpha val="68283"/>
            </a:schemeClr>
          </a:solidFill>
          <a:effectLst>
            <a:softEdge rad="126516"/>
          </a:effectLst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>
                <a:latin typeface="Calibri" panose="020F0502020204030204" pitchFamily="34" charset="0"/>
              </a:rPr>
              <a:t>S</a:t>
            </a:r>
            <a:r>
              <a:rPr lang="en-US">
                <a:effectLst/>
                <a:latin typeface="Calibri" panose="020F0502020204030204" pitchFamily="34" charset="0"/>
              </a:rPr>
              <a:t>ystem </a:t>
            </a:r>
            <a:r>
              <a:rPr lang="en-US">
                <a:latin typeface="Calibri" panose="020F0502020204030204" pitchFamily="34" charset="0"/>
              </a:rPr>
              <a:t>to</a:t>
            </a:r>
            <a:r>
              <a:rPr lang="en-US">
                <a:effectLst/>
                <a:latin typeface="Calibri" panose="020F0502020204030204" pitchFamily="34" charset="0"/>
              </a:rPr>
              <a:t> manage a network of </a:t>
            </a:r>
            <a:r>
              <a:rPr lang="en-US">
                <a:latin typeface="Calibri" panose="020F0502020204030204" pitchFamily="34" charset="0"/>
              </a:rPr>
              <a:t>autonomous </a:t>
            </a:r>
            <a:r>
              <a:rPr lang="en-US">
                <a:effectLst/>
                <a:latin typeface="Calibri" panose="020F0502020204030204" pitchFamily="34" charset="0"/>
              </a:rPr>
              <a:t>agents to accomplish goals and tasks, efficiently and securely. </a:t>
            </a:r>
            <a:r>
              <a:rPr lang="en-US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>
                <a:latin typeface="Calibri" panose="020F0502020204030204" pitchFamily="34" charset="0"/>
              </a:rPr>
              <a:t>Agents include</a:t>
            </a:r>
            <a:r>
              <a:rPr lang="en-US">
                <a:effectLst/>
                <a:latin typeface="Calibri" panose="020F0502020204030204" pitchFamily="34" charset="0"/>
              </a:rPr>
              <a:t> include autonomous vehicles including driverless vehicles or UAVs. Technology can be generalized for any number of agents.</a:t>
            </a:r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r>
              <a:rPr lang="en-US" sz="2600"/>
              <a:t>Developed by Naval Surface Warfare Center - Panama City Division</a:t>
            </a:r>
            <a:endParaRPr lang="en-US" sz="2200"/>
          </a:p>
          <a:p>
            <a:pPr marL="342900" lvl="1" indent="0">
              <a:buNone/>
            </a:pPr>
            <a:endParaRPr lang="en-US" sz="1900"/>
          </a:p>
          <a:p>
            <a:r>
              <a:rPr lang="en-US" sz="2600"/>
              <a:t> Contact at TechLink: Derek Mayer</a:t>
            </a:r>
          </a:p>
          <a:p>
            <a:pPr lvl="1"/>
            <a:r>
              <a:rPr lang="en-US"/>
              <a:t>Email: </a:t>
            </a:r>
            <a:r>
              <a:rPr lang="en-US">
                <a:hlinkClick r:id="rId2"/>
              </a:rPr>
              <a:t>Derek.Mayer@TechLinkcenter.org</a:t>
            </a:r>
            <a:endParaRPr lang="en-US"/>
          </a:p>
          <a:p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8306576E-3EAC-7843-CCA6-C6214AA8A6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14FA8-C0B3-5091-0B08-E0F1E5AE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71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8EA0-F883-4F1C-6D06-906066084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197735"/>
            <a:ext cx="7929196" cy="481118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>
                <a:effectLst/>
                <a:latin typeface="Calibri" panose="020F0502020204030204" pitchFamily="34" charset="0"/>
              </a:rPr>
              <a:t>Background and challenge</a:t>
            </a:r>
            <a:endParaRPr lang="en-US" sz="200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>
                <a:effectLst/>
                <a:latin typeface="Calibri" panose="020F0502020204030204" pitchFamily="34" charset="0"/>
              </a:rPr>
              <a:t>Autonomous agents are AI based goal directed computational systems that are capable of independent decision-making based on external environment or vehicle </a:t>
            </a:r>
            <a:r>
              <a:rPr lang="en-US" sz="2000">
                <a:latin typeface="Calibri" panose="020F0502020204030204" pitchFamily="34" charset="0"/>
              </a:rPr>
              <a:t>capabilities </a:t>
            </a:r>
            <a:r>
              <a:rPr lang="en-US" sz="2000">
                <a:effectLst/>
                <a:latin typeface="Calibri" panose="020F0502020204030204" pitchFamily="34" charset="0"/>
              </a:rPr>
              <a:t>to achieve the predefined goals. </a:t>
            </a:r>
          </a:p>
          <a:p>
            <a:pPr marL="0" indent="0">
              <a:buNone/>
            </a:pPr>
            <a:r>
              <a:rPr lang="en-US" sz="2000">
                <a:solidFill>
                  <a:schemeClr val="tx1"/>
                </a:solidFill>
              </a:rPr>
              <a:t>Using networks of autonomous agents to accomplish enterprise goals can  address problems such as</a:t>
            </a:r>
          </a:p>
          <a:p>
            <a:pPr marL="342900" lvl="1">
              <a:spcBef>
                <a:spcPts val="0"/>
              </a:spcBef>
            </a:pPr>
            <a:r>
              <a:rPr lang="en-US" sz="2000">
                <a:effectLst/>
                <a:latin typeface="Calibri" panose="020F0502020204030204" pitchFamily="34" charset="0"/>
              </a:rPr>
              <a:t>Efficiency and Optimization </a:t>
            </a:r>
          </a:p>
          <a:p>
            <a:pPr marL="342900" lvl="1">
              <a:spcBef>
                <a:spcPts val="0"/>
              </a:spcBef>
            </a:pPr>
            <a:r>
              <a:rPr lang="en-US" sz="2000">
                <a:effectLst/>
                <a:latin typeface="Calibri" panose="020F0502020204030204" pitchFamily="34" charset="0"/>
              </a:rPr>
              <a:t>Scalability</a:t>
            </a:r>
          </a:p>
          <a:p>
            <a:pPr marL="342900" lvl="1">
              <a:spcBef>
                <a:spcPts val="0"/>
              </a:spcBef>
            </a:pPr>
            <a:r>
              <a:rPr lang="en-US" sz="2000">
                <a:effectLst/>
                <a:latin typeface="Calibri" panose="020F0502020204030204" pitchFamily="34" charset="0"/>
              </a:rPr>
              <a:t>Real-time Response and Availability</a:t>
            </a:r>
          </a:p>
          <a:p>
            <a:pPr marL="342900" lvl="1">
              <a:spcBef>
                <a:spcPts val="0"/>
              </a:spcBef>
            </a:pPr>
            <a:r>
              <a:rPr lang="en-US" sz="2000">
                <a:effectLst/>
                <a:latin typeface="Calibri" panose="020F0502020204030204" pitchFamily="34" charset="0"/>
              </a:rPr>
              <a:t>Cost Reduction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sz="2000">
              <a:effectLst/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effectLst/>
                <a:latin typeface="Calibri" panose="020F0502020204030204" pitchFamily="34" charset="0"/>
              </a:rPr>
              <a:t>HOWEVER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effectLst/>
                <a:latin typeface="Calibri" panose="020F0502020204030204" pitchFamily="34" charset="0"/>
              </a:rPr>
              <a:t>Utilization of </a:t>
            </a:r>
            <a:r>
              <a:rPr lang="en-US" sz="2000">
                <a:latin typeface="Calibri" panose="020F0502020204030204" pitchFamily="34" charset="0"/>
              </a:rPr>
              <a:t>large groups of </a:t>
            </a:r>
            <a:r>
              <a:rPr lang="en-US" sz="2000">
                <a:effectLst/>
                <a:latin typeface="Calibri" panose="020F0502020204030204" pitchFamily="34" charset="0"/>
              </a:rPr>
              <a:t>autonomous agents can present new challenges in terms of system complexity, reliability, and the potential for unintended consequences.  </a:t>
            </a:r>
            <a:endParaRPr lang="en-US" sz="200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  <a:p>
            <a:endParaRPr lang="en-US" sz="24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58A2983-F954-F4FB-8E12-F10A21962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ln w="12700">
            <a:solidFill>
              <a:schemeClr val="tx1"/>
            </a:solidFill>
          </a:ln>
          <a:effectLst>
            <a:softEdge rad="85054"/>
          </a:effectLst>
        </p:spPr>
        <p:txBody>
          <a:bodyPr>
            <a:normAutofit/>
          </a:bodyPr>
          <a:lstStyle/>
          <a:p>
            <a:pPr algn="ctr"/>
            <a:r>
              <a:rPr lang="en-US" b="1"/>
              <a:t> Autonomous Agent Scheduling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59FA3-E768-DCEF-9E67-12A15BD8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095D069-DD22-7182-1DEB-065017B05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479E12-BFDD-9B5A-CDE6-C053F36C47F1}"/>
              </a:ext>
            </a:extLst>
          </p:cNvPr>
          <p:cNvSpPr txBox="1"/>
          <p:nvPr/>
        </p:nvSpPr>
        <p:spPr>
          <a:xfrm>
            <a:off x="893852" y="16233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70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3978-298C-C894-295A-61E6A979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38" y="1366955"/>
            <a:ext cx="7706458" cy="452137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800">
                <a:latin typeface="Calibri" panose="020F0502020204030204" pitchFamily="34" charset="0"/>
              </a:rPr>
              <a:t>S</a:t>
            </a:r>
            <a:r>
              <a:rPr lang="en-US" sz="1800">
                <a:effectLst/>
                <a:latin typeface="Calibri" panose="020F0502020204030204" pitchFamily="34" charset="0"/>
              </a:rPr>
              <a:t>ystem </a:t>
            </a:r>
            <a:r>
              <a:rPr lang="en-US" sz="1800">
                <a:latin typeface="Calibri" panose="020F0502020204030204" pitchFamily="34" charset="0"/>
              </a:rPr>
              <a:t>to</a:t>
            </a:r>
            <a:r>
              <a:rPr lang="en-US" sz="1800">
                <a:effectLst/>
                <a:latin typeface="Calibri" panose="020F0502020204030204" pitchFamily="34" charset="0"/>
              </a:rPr>
              <a:t> manage a network of </a:t>
            </a:r>
            <a:r>
              <a:rPr lang="en-US" sz="1800">
                <a:latin typeface="Calibri" panose="020F0502020204030204" pitchFamily="34" charset="0"/>
              </a:rPr>
              <a:t>autonomous </a:t>
            </a:r>
            <a:r>
              <a:rPr lang="en-US" sz="1800">
                <a:effectLst/>
                <a:latin typeface="Calibri" panose="020F0502020204030204" pitchFamily="34" charset="0"/>
              </a:rPr>
              <a:t>agents to accomplish goals and tasks, efficiently and securely. </a:t>
            </a:r>
            <a:r>
              <a:rPr lang="en-US" sz="1800"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en-US" sz="1800">
                <a:latin typeface="Calibri" panose="020F0502020204030204" pitchFamily="34" charset="0"/>
              </a:rPr>
              <a:t>Agents include</a:t>
            </a:r>
            <a:r>
              <a:rPr lang="en-US" sz="1800">
                <a:effectLst/>
                <a:latin typeface="Calibri" panose="020F0502020204030204" pitchFamily="34" charset="0"/>
              </a:rPr>
              <a:t> include autonomous vehicles including driverless vehicles or UAVs. </a:t>
            </a:r>
          </a:p>
          <a:p>
            <a:pPr lvl="1"/>
            <a:r>
              <a:rPr lang="en-US" sz="1800">
                <a:latin typeface="Calibri" panose="020F0502020204030204" pitchFamily="34" charset="0"/>
              </a:rPr>
              <a:t>S</a:t>
            </a:r>
            <a:r>
              <a:rPr lang="en-US" sz="1800">
                <a:effectLst/>
                <a:latin typeface="Calibri" panose="020F0502020204030204" pitchFamily="34" charset="0"/>
              </a:rPr>
              <a:t>cheduling-centric approach</a:t>
            </a:r>
          </a:p>
          <a:p>
            <a:pPr lvl="1"/>
            <a:r>
              <a:rPr lang="en-US" sz="1800">
                <a:effectLst/>
                <a:latin typeface="Calibri" panose="020F0502020204030204" pitchFamily="34" charset="0"/>
              </a:rPr>
              <a:t>Technology can be generalized for any number of agents.</a:t>
            </a:r>
          </a:p>
          <a:p>
            <a:r>
              <a:rPr lang="en-US" sz="2000">
                <a:effectLst/>
              </a:rPr>
              <a:t>Considers constraints such as docking and deployment actions, fuel availability, costs, and capacity, goals and capabilities of agents, transit and transport actions, and servicing actions. </a:t>
            </a:r>
          </a:p>
          <a:p>
            <a:r>
              <a:rPr lang="en-US" sz="2000">
                <a:effectLst/>
              </a:rPr>
              <a:t>Agents execut</a:t>
            </a:r>
            <a:r>
              <a:rPr lang="en-US" sz="2000"/>
              <a:t>e </a:t>
            </a:r>
            <a:r>
              <a:rPr lang="en-US" sz="2000">
                <a:effectLst/>
              </a:rPr>
              <a:t>various types of tasks, such as customer support, imagery, surveillance, data analysis, scheduling, and can operate over different industries</a:t>
            </a:r>
            <a:endParaRPr lang="en-US" sz="2000"/>
          </a:p>
          <a:p>
            <a:endParaRPr lang="en-US" sz="2000">
              <a:solidFill>
                <a:schemeClr val="tx1"/>
              </a:solidFill>
            </a:endParaRPr>
          </a:p>
          <a:p>
            <a:pPr lvl="2"/>
            <a:endParaRPr lang="en-US" sz="2000"/>
          </a:p>
          <a:p>
            <a:pPr lvl="2"/>
            <a:endParaRPr lang="en-US" sz="2000"/>
          </a:p>
          <a:p>
            <a:pPr lvl="1"/>
            <a:endParaRPr lang="en-US" sz="20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1A59DF-50B4-1576-CC02-E3D0C1CC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rmAutofit/>
          </a:bodyPr>
          <a:lstStyle/>
          <a:p>
            <a:pPr algn="ctr"/>
            <a:r>
              <a:rPr lang="en-US" b="1"/>
              <a:t> Autonomous Agent Scheduling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4FB3F-D71E-B59A-5142-D308EDD2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B636F3E-9A0E-BFE8-3AB4-7462DF9FC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98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3978-298C-C894-295A-61E6A979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38" y="1366955"/>
            <a:ext cx="7706458" cy="452137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>
                <a:effectLst/>
              </a:rPr>
              <a:t>This technology manages and optimizes task planning for a group of service and transport agents. </a:t>
            </a:r>
          </a:p>
          <a:p>
            <a:pPr lvl="1"/>
            <a:r>
              <a:rPr lang="en-US" sz="2000"/>
              <a:t>Service agents: a </a:t>
            </a:r>
            <a:r>
              <a:rPr lang="en-US" sz="2000">
                <a:effectLst/>
              </a:rPr>
              <a:t>system that is designed to perform specific tasks or provide services, often in a customer-centric environment. </a:t>
            </a:r>
          </a:p>
          <a:p>
            <a:pPr lvl="1"/>
            <a:r>
              <a:rPr lang="en-US" sz="2000"/>
              <a:t>Transport agents: an autonomous vehicle that can navigate and transport materials, goods or passengers without human intervention </a:t>
            </a:r>
            <a:endParaRPr lang="en-US" sz="2000">
              <a:effectLst/>
              <a:latin typeface="Calibri" panose="020F0502020204030204" pitchFamily="34" charset="0"/>
            </a:endParaRPr>
          </a:p>
          <a:p>
            <a:r>
              <a:rPr lang="en-US" sz="2000">
                <a:effectLst/>
                <a:latin typeface="Calibri" panose="020F0502020204030204" pitchFamily="34" charset="0"/>
              </a:rPr>
              <a:t>The ultimate goal is to ensure that transport agents perform the necessary transport and refueling operations while service agents carry out their tasks with ease.</a:t>
            </a:r>
            <a:endParaRPr lang="en-US" sz="2000">
              <a:effectLst/>
            </a:endParaRPr>
          </a:p>
          <a:p>
            <a:r>
              <a:rPr lang="en-US" sz="1800">
                <a:effectLst/>
              </a:rPr>
              <a:t>The system uses MILP (</a:t>
            </a:r>
            <a:r>
              <a:rPr lang="en-US" sz="1800"/>
              <a:t>Mixed Integer Linear Programming)</a:t>
            </a:r>
            <a:r>
              <a:rPr lang="en-US" sz="1800">
                <a:effectLst/>
              </a:rPr>
              <a:t> techniques to determine a task plan that minimizes time and effort to completion. </a:t>
            </a:r>
          </a:p>
          <a:p>
            <a:r>
              <a:rPr lang="en-US" sz="1800">
                <a:effectLst/>
              </a:rPr>
              <a:t>The plan is then communicated to the agents for execution.</a:t>
            </a:r>
          </a:p>
          <a:p>
            <a:endParaRPr lang="en-US" sz="1600">
              <a:solidFill>
                <a:schemeClr val="tx1"/>
              </a:solidFill>
            </a:endParaRPr>
          </a:p>
          <a:p>
            <a:pPr lvl="2"/>
            <a:endParaRPr lang="en-US" sz="1600"/>
          </a:p>
          <a:p>
            <a:pPr lvl="2"/>
            <a:endParaRPr lang="en-US" sz="1600"/>
          </a:p>
          <a:p>
            <a:pPr lvl="1"/>
            <a:endParaRPr lang="en-US" sz="16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1A59DF-50B4-1576-CC02-E3D0C1CC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47" y="364991"/>
            <a:ext cx="7572349" cy="724879"/>
          </a:xfrm>
          <a:solidFill>
            <a:schemeClr val="bg1">
              <a:lumMod val="85000"/>
              <a:alpha val="63000"/>
            </a:schemeClr>
          </a:solidFill>
          <a:effectLst>
            <a:softEdge rad="85054"/>
          </a:effectLst>
        </p:spPr>
        <p:txBody>
          <a:bodyPr>
            <a:normAutofit/>
          </a:bodyPr>
          <a:lstStyle/>
          <a:p>
            <a:pPr algn="ctr"/>
            <a:r>
              <a:rPr lang="en-US" b="1"/>
              <a:t> Autonomous Agent Scheduling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4FB3F-D71E-B59A-5142-D308EDD2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B636F3E-9A0E-BFE8-3AB4-7462DF9FC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6190917"/>
            <a:ext cx="2209800" cy="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943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1D5D8CD370FE46BC64E3C633917DA3" ma:contentTypeVersion="16" ma:contentTypeDescription="Create a new document." ma:contentTypeScope="" ma:versionID="e7483ab3624df10f5274467c8754364c">
  <xsd:schema xmlns:xsd="http://www.w3.org/2001/XMLSchema" xmlns:xs="http://www.w3.org/2001/XMLSchema" xmlns:p="http://schemas.microsoft.com/office/2006/metadata/properties" xmlns:ns2="7a887169-4dd2-4347-82a7-e7391de6089a" xmlns:ns3="d563b35a-f80b-4d05-845b-0fb5284ba09f" targetNamespace="http://schemas.microsoft.com/office/2006/metadata/properties" ma:root="true" ma:fieldsID="1f00e3972612970d10a9ca89148f9ffe" ns2:_="" ns3:_="">
    <xsd:import namespace="7a887169-4dd2-4347-82a7-e7391de6089a"/>
    <xsd:import namespace="d563b35a-f80b-4d05-845b-0fb5284ba0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887169-4dd2-4347-82a7-e7391de608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20704c3-92f3-4aaf-bb2f-e62784ab12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63b35a-f80b-4d05-845b-0fb5284ba09f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d6a8330-3a8c-4a4c-9eaf-7345453b6e63}" ma:internalName="TaxCatchAll" ma:showField="CatchAllData" ma:web="d563b35a-f80b-4d05-845b-0fb5284ba0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C17859-60BC-4CAB-9467-62E1086480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2DB6A9-F456-4F42-A2D9-38F809FCBA9B}">
  <ds:schemaRefs>
    <ds:schemaRef ds:uri="7a887169-4dd2-4347-82a7-e7391de6089a"/>
    <ds:schemaRef ds:uri="d563b35a-f80b-4d05-845b-0fb5284ba0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Application>Microsoft Office PowerPoint</Application>
  <PresentationFormat>On-screen Show (4:3)</PresentationFormat>
  <Slides>36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Lab to Business Showcase with TechLink and DOD Technologies</vt:lpstr>
      <vt:lpstr>Welcome! </vt:lpstr>
      <vt:lpstr>Lab to Business Showcase Agenda for June 21, 2023</vt:lpstr>
      <vt:lpstr>Working with Federal Labs</vt:lpstr>
      <vt:lpstr>TechLink Services</vt:lpstr>
      <vt:lpstr> Autonomous Agent Scheduling</vt:lpstr>
      <vt:lpstr> Autonomous Agent Scheduling</vt:lpstr>
      <vt:lpstr> Autonomous Agent Scheduling</vt:lpstr>
      <vt:lpstr> Autonomous Agent Scheduling</vt:lpstr>
      <vt:lpstr> Autonomous Agent Scheduling</vt:lpstr>
      <vt:lpstr>Agent Conflict Resolution</vt:lpstr>
      <vt:lpstr>Agent Conflict Resolution</vt:lpstr>
      <vt:lpstr>Agent Conflict Resolution</vt:lpstr>
      <vt:lpstr>Agent Conflict Resolution</vt:lpstr>
      <vt:lpstr>Counter-swarm interception using sacrificial UAVs</vt:lpstr>
      <vt:lpstr>Counter-swarm interception using sacrificial UAVs</vt:lpstr>
      <vt:lpstr>Counter-swarm interception using sacrificial UAVs</vt:lpstr>
      <vt:lpstr>Counter-swarm interception using sacrificial UAVs</vt:lpstr>
      <vt:lpstr>Real-time quality management additive manufacturing</vt:lpstr>
      <vt:lpstr>Real-time quality management additive manufacturing</vt:lpstr>
      <vt:lpstr>Real-time quality management additive manufacturing</vt:lpstr>
      <vt:lpstr>Real-time quality management additive manufacturing</vt:lpstr>
      <vt:lpstr>Improved Slicer Program for 3 D printing</vt:lpstr>
      <vt:lpstr>Improved Slicer Program for 3 D printing</vt:lpstr>
      <vt:lpstr>Improved Slicer Program for 3 D printing</vt:lpstr>
      <vt:lpstr>Improved Slicer Program for 3 D printing</vt:lpstr>
      <vt:lpstr>Manufacturing hollow spheres with high-strength and stiffness</vt:lpstr>
      <vt:lpstr>Manufacturing hollow spheres with high-strength and stiffness</vt:lpstr>
      <vt:lpstr>Manufacturing hollow spheres foams with high-strength and stiffness</vt:lpstr>
      <vt:lpstr>Manufacturing hollow spheres with high-strength and stiffness</vt:lpstr>
      <vt:lpstr>Manufacturing improved composite part</vt:lpstr>
      <vt:lpstr>PowerPoint Presentation</vt:lpstr>
      <vt:lpstr>PowerPoint Presentation</vt:lpstr>
      <vt:lpstr>Manufacturing improved composite part</vt:lpstr>
      <vt:lpstr>TechLink Contact info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James</dc:creator>
  <cp:revision>1</cp:revision>
  <dcterms:created xsi:type="dcterms:W3CDTF">2023-06-21T02:37:10Z</dcterms:created>
  <dcterms:modified xsi:type="dcterms:W3CDTF">2023-06-26T18:31:31Z</dcterms:modified>
</cp:coreProperties>
</file>